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Proxima Nova"/>
      <p:regular r:id="rId56"/>
      <p:bold r:id="rId57"/>
      <p:italic r:id="rId58"/>
      <p:boldItalic r:id="rId59"/>
    </p:embeddedFont>
    <p:embeddedFont>
      <p:font typeface="Amatic SC"/>
      <p:regular r:id="rId60"/>
      <p:bold r:id="rId61"/>
    </p:embeddedFont>
    <p:embeddedFont>
      <p:font typeface="Playfair Display"/>
      <p:regular r:id="rId62"/>
      <p:bold r:id="rId63"/>
      <p:italic r:id="rId64"/>
      <p:boldItalic r:id="rId65"/>
    </p:embeddedFont>
    <p:embeddedFont>
      <p:font typeface="Montserrat"/>
      <p:regular r:id="rId66"/>
      <p:bold r:id="rId67"/>
    </p:embeddedFont>
    <p:embeddedFont>
      <p:font typeface="Source Code Pro"/>
      <p:regular r:id="rId68"/>
      <p:bold r:id="rId69"/>
    </p:embeddedFont>
    <p:embeddedFont>
      <p:font typeface="Oswald"/>
      <p:regular r:id="rId70"/>
      <p:bold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Oswald-bold.fntdata"/><Relationship Id="rId70" Type="http://schemas.openxmlformats.org/officeDocument/2006/relationships/font" Target="fonts/Oswald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PlayfairDisplay-regular.fntdata"/><Relationship Id="rId61" Type="http://schemas.openxmlformats.org/officeDocument/2006/relationships/font" Target="fonts/AmaticSC-bold.fntdata"/><Relationship Id="rId20" Type="http://schemas.openxmlformats.org/officeDocument/2006/relationships/slide" Target="slides/slide15.xml"/><Relationship Id="rId64" Type="http://schemas.openxmlformats.org/officeDocument/2006/relationships/font" Target="fonts/PlayfairDisplay-italic.fntdata"/><Relationship Id="rId63" Type="http://schemas.openxmlformats.org/officeDocument/2006/relationships/font" Target="fonts/PlayfairDisplay-bold.fntdata"/><Relationship Id="rId22" Type="http://schemas.openxmlformats.org/officeDocument/2006/relationships/slide" Target="slides/slide17.xml"/><Relationship Id="rId66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65" Type="http://schemas.openxmlformats.org/officeDocument/2006/relationships/font" Target="fonts/PlayfairDisplay-boldItalic.fntdata"/><Relationship Id="rId24" Type="http://schemas.openxmlformats.org/officeDocument/2006/relationships/slide" Target="slides/slide19.xml"/><Relationship Id="rId68" Type="http://schemas.openxmlformats.org/officeDocument/2006/relationships/font" Target="fonts/SourceCodePro-regular.fntdata"/><Relationship Id="rId23" Type="http://schemas.openxmlformats.org/officeDocument/2006/relationships/slide" Target="slides/slide18.xml"/><Relationship Id="rId67" Type="http://schemas.openxmlformats.org/officeDocument/2006/relationships/font" Target="fonts/Montserrat-bold.fntdata"/><Relationship Id="rId60" Type="http://schemas.openxmlformats.org/officeDocument/2006/relationships/font" Target="fonts/AmaticSC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SourceCodePro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ProximaNova-bold.fntdata"/><Relationship Id="rId12" Type="http://schemas.openxmlformats.org/officeDocument/2006/relationships/slide" Target="slides/slide7.xml"/><Relationship Id="rId56" Type="http://schemas.openxmlformats.org/officeDocument/2006/relationships/font" Target="fonts/ProximaNova-regular.fntdata"/><Relationship Id="rId15" Type="http://schemas.openxmlformats.org/officeDocument/2006/relationships/slide" Target="slides/slide10.xml"/><Relationship Id="rId59" Type="http://schemas.openxmlformats.org/officeDocument/2006/relationships/font" Target="fonts/ProximaNova-boldItalic.fntdata"/><Relationship Id="rId14" Type="http://schemas.openxmlformats.org/officeDocument/2006/relationships/slide" Target="slides/slide9.xml"/><Relationship Id="rId58" Type="http://schemas.openxmlformats.org/officeDocument/2006/relationships/font" Target="fonts/ProximaNova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Shape 5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Shape 6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Shape 7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Shape 7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Shape 7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Shape 8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Shape 8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Shape 8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Shape 8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Shape 8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2840950"/>
            <a:ext cx="6724500" cy="57000"/>
          </a:xfrm>
          <a:prstGeom prst="rect">
            <a:avLst/>
          </a:prstGeom>
          <a:solidFill>
            <a:srgbClr val="7BAAF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2840950"/>
            <a:ext cx="2218500" cy="57000"/>
          </a:xfrm>
          <a:prstGeom prst="rect">
            <a:avLst/>
          </a:prstGeom>
          <a:solidFill>
            <a:srgbClr val="7BAAF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415775" y="2840950"/>
            <a:ext cx="5236800" cy="570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5652500" y="2840950"/>
            <a:ext cx="548700" cy="570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312849" y="3015750"/>
            <a:ext cx="6411599" cy="6444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12850" y="3687875"/>
            <a:ext cx="6411600" cy="4788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6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6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6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6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6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6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6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6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b="1" sz="16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Shape 97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3.png"/><Relationship Id="rId6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Relationship Id="rId6" Type="http://schemas.openxmlformats.org/officeDocument/2006/relationships/image" Target="../media/image09.png"/><Relationship Id="rId7" Type="http://schemas.openxmlformats.org/officeDocument/2006/relationships/image" Target="../media/image07.png"/><Relationship Id="rId8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Relationship Id="rId6" Type="http://schemas.openxmlformats.org/officeDocument/2006/relationships/image" Target="../media/image09.png"/><Relationship Id="rId7" Type="http://schemas.openxmlformats.org/officeDocument/2006/relationships/image" Target="../media/image07.png"/><Relationship Id="rId8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9" Type="http://schemas.openxmlformats.org/officeDocument/2006/relationships/image" Target="../media/image10.png"/><Relationship Id="rId5" Type="http://schemas.openxmlformats.org/officeDocument/2006/relationships/image" Target="../media/image06.png"/><Relationship Id="rId6" Type="http://schemas.openxmlformats.org/officeDocument/2006/relationships/image" Target="../media/image09.png"/><Relationship Id="rId7" Type="http://schemas.openxmlformats.org/officeDocument/2006/relationships/image" Target="../media/image07.png"/><Relationship Id="rId8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06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9" Type="http://schemas.openxmlformats.org/officeDocument/2006/relationships/image" Target="../media/image11.png"/><Relationship Id="rId5" Type="http://schemas.openxmlformats.org/officeDocument/2006/relationships/image" Target="../media/image09.png"/><Relationship Id="rId6" Type="http://schemas.openxmlformats.org/officeDocument/2006/relationships/image" Target="../media/image07.png"/><Relationship Id="rId7" Type="http://schemas.openxmlformats.org/officeDocument/2006/relationships/image" Target="../media/image08.png"/><Relationship Id="rId8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9" Type="http://schemas.openxmlformats.org/officeDocument/2006/relationships/image" Target="../media/image12.png"/><Relationship Id="rId5" Type="http://schemas.openxmlformats.org/officeDocument/2006/relationships/image" Target="../media/image06.png"/><Relationship Id="rId6" Type="http://schemas.openxmlformats.org/officeDocument/2006/relationships/image" Target="../media/image09.png"/><Relationship Id="rId7" Type="http://schemas.openxmlformats.org/officeDocument/2006/relationships/image" Target="../media/image07.png"/><Relationship Id="rId8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4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9" Type="http://schemas.openxmlformats.org/officeDocument/2006/relationships/image" Target="../media/image12.png"/><Relationship Id="rId5" Type="http://schemas.openxmlformats.org/officeDocument/2006/relationships/image" Target="../media/image06.png"/><Relationship Id="rId6" Type="http://schemas.openxmlformats.org/officeDocument/2006/relationships/image" Target="../media/image09.png"/><Relationship Id="rId7" Type="http://schemas.openxmlformats.org/officeDocument/2006/relationships/image" Target="../media/image07.png"/><Relationship Id="rId8" Type="http://schemas.openxmlformats.org/officeDocument/2006/relationships/image" Target="../media/image0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39.png"/><Relationship Id="rId5" Type="http://schemas.openxmlformats.org/officeDocument/2006/relationships/image" Target="../media/image34.png"/><Relationship Id="rId6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42.png"/><Relationship Id="rId5" Type="http://schemas.openxmlformats.org/officeDocument/2006/relationships/image" Target="../media/image34.png"/><Relationship Id="rId6" Type="http://schemas.openxmlformats.org/officeDocument/2006/relationships/image" Target="../media/image4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Relationship Id="rId4" Type="http://schemas.openxmlformats.org/officeDocument/2006/relationships/image" Target="../media/image46.png"/><Relationship Id="rId5" Type="http://schemas.openxmlformats.org/officeDocument/2006/relationships/image" Target="../media/image34.png"/><Relationship Id="rId6" Type="http://schemas.openxmlformats.org/officeDocument/2006/relationships/image" Target="../media/image4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ng"/><Relationship Id="rId4" Type="http://schemas.openxmlformats.org/officeDocument/2006/relationships/image" Target="../media/image10.png"/><Relationship Id="rId5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9.png"/><Relationship Id="rId4" Type="http://schemas.openxmlformats.org/officeDocument/2006/relationships/image" Target="../media/image44.png"/><Relationship Id="rId5" Type="http://schemas.openxmlformats.org/officeDocument/2006/relationships/image" Target="../media/image50.png"/><Relationship Id="rId6" Type="http://schemas.openxmlformats.org/officeDocument/2006/relationships/image" Target="../media/image47.png"/><Relationship Id="rId7" Type="http://schemas.openxmlformats.org/officeDocument/2006/relationships/image" Target="../media/image52.png"/><Relationship Id="rId8" Type="http://schemas.openxmlformats.org/officeDocument/2006/relationships/image" Target="../media/image55.png"/></Relationships>
</file>

<file path=ppt/slides/_rels/slide3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54.png"/><Relationship Id="rId13" Type="http://schemas.openxmlformats.org/officeDocument/2006/relationships/image" Target="../media/image60.png"/><Relationship Id="rId1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Relationship Id="rId5" Type="http://schemas.openxmlformats.org/officeDocument/2006/relationships/image" Target="../media/image34.png"/><Relationship Id="rId6" Type="http://schemas.openxmlformats.org/officeDocument/2006/relationships/image" Target="../media/image58.png"/><Relationship Id="rId7" Type="http://schemas.openxmlformats.org/officeDocument/2006/relationships/image" Target="../media/image56.png"/><Relationship Id="rId8" Type="http://schemas.openxmlformats.org/officeDocument/2006/relationships/image" Target="../media/image64.png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6.png"/><Relationship Id="rId10" Type="http://schemas.openxmlformats.org/officeDocument/2006/relationships/image" Target="../media/image56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Relationship Id="rId4" Type="http://schemas.openxmlformats.org/officeDocument/2006/relationships/image" Target="../media/image63.png"/><Relationship Id="rId9" Type="http://schemas.openxmlformats.org/officeDocument/2006/relationships/image" Target="../media/image61.png"/><Relationship Id="rId5" Type="http://schemas.openxmlformats.org/officeDocument/2006/relationships/image" Target="../media/image34.png"/><Relationship Id="rId6" Type="http://schemas.openxmlformats.org/officeDocument/2006/relationships/image" Target="../media/image58.png"/><Relationship Id="rId7" Type="http://schemas.openxmlformats.org/officeDocument/2006/relationships/image" Target="../media/image54.png"/><Relationship Id="rId8" Type="http://schemas.openxmlformats.org/officeDocument/2006/relationships/image" Target="../media/image57.png"/></Relationships>
</file>

<file path=ppt/slides/_rels/slide3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3.png"/><Relationship Id="rId10" Type="http://schemas.openxmlformats.org/officeDocument/2006/relationships/image" Target="../media/image64.png"/><Relationship Id="rId13" Type="http://schemas.openxmlformats.org/officeDocument/2006/relationships/image" Target="../media/image57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Relationship Id="rId4" Type="http://schemas.openxmlformats.org/officeDocument/2006/relationships/image" Target="../media/image58.png"/><Relationship Id="rId9" Type="http://schemas.openxmlformats.org/officeDocument/2006/relationships/image" Target="../media/image56.png"/><Relationship Id="rId15" Type="http://schemas.openxmlformats.org/officeDocument/2006/relationships/image" Target="../media/image60.png"/><Relationship Id="rId14" Type="http://schemas.openxmlformats.org/officeDocument/2006/relationships/image" Target="../media/image61.png"/><Relationship Id="rId17" Type="http://schemas.openxmlformats.org/officeDocument/2006/relationships/image" Target="../media/image65.png"/><Relationship Id="rId16" Type="http://schemas.openxmlformats.org/officeDocument/2006/relationships/image" Target="../media/image66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18" Type="http://schemas.openxmlformats.org/officeDocument/2006/relationships/image" Target="../media/image68.png"/><Relationship Id="rId7" Type="http://schemas.openxmlformats.org/officeDocument/2006/relationships/image" Target="../media/image51.png"/><Relationship Id="rId8" Type="http://schemas.openxmlformats.org/officeDocument/2006/relationships/image" Target="../media/image6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4.png"/><Relationship Id="rId4" Type="http://schemas.openxmlformats.org/officeDocument/2006/relationships/image" Target="../media/image10.png"/><Relationship Id="rId5" Type="http://schemas.openxmlformats.org/officeDocument/2006/relationships/image" Target="../media/image73.png"/></Relationships>
</file>

<file path=ppt/slides/_rels/slide3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8.png"/><Relationship Id="rId10" Type="http://schemas.openxmlformats.org/officeDocument/2006/relationships/image" Target="../media/image83.png"/><Relationship Id="rId13" Type="http://schemas.openxmlformats.org/officeDocument/2006/relationships/image" Target="../media/image79.png"/><Relationship Id="rId12" Type="http://schemas.openxmlformats.org/officeDocument/2006/relationships/image" Target="../media/image7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5" Type="http://schemas.openxmlformats.org/officeDocument/2006/relationships/image" Target="../media/image81.png"/><Relationship Id="rId14" Type="http://schemas.openxmlformats.org/officeDocument/2006/relationships/image" Target="../media/image80.png"/><Relationship Id="rId16" Type="http://schemas.openxmlformats.org/officeDocument/2006/relationships/image" Target="../media/image84.png"/><Relationship Id="rId5" Type="http://schemas.openxmlformats.org/officeDocument/2006/relationships/image" Target="../media/image75.png"/><Relationship Id="rId6" Type="http://schemas.openxmlformats.org/officeDocument/2006/relationships/image" Target="../media/image70.png"/><Relationship Id="rId7" Type="http://schemas.openxmlformats.org/officeDocument/2006/relationships/image" Target="../media/image69.png"/><Relationship Id="rId8" Type="http://schemas.openxmlformats.org/officeDocument/2006/relationships/image" Target="../media/image7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/Relationships>
</file>

<file path=ppt/slides/_rels/slide40.xml.rels><?xml version="1.0" encoding="UTF-8" standalone="yes"?><Relationships xmlns="http://schemas.openxmlformats.org/package/2006/relationships"><Relationship Id="rId11" Type="http://schemas.openxmlformats.org/officeDocument/2006/relationships/image" Target="../media/image90.png"/><Relationship Id="rId10" Type="http://schemas.openxmlformats.org/officeDocument/2006/relationships/image" Target="../media/image100.png"/><Relationship Id="rId13" Type="http://schemas.openxmlformats.org/officeDocument/2006/relationships/image" Target="../media/image92.png"/><Relationship Id="rId12" Type="http://schemas.openxmlformats.org/officeDocument/2006/relationships/image" Target="../media/image9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5" Type="http://schemas.openxmlformats.org/officeDocument/2006/relationships/image" Target="../media/image97.png"/><Relationship Id="rId14" Type="http://schemas.openxmlformats.org/officeDocument/2006/relationships/image" Target="../media/image95.png"/><Relationship Id="rId17" Type="http://schemas.openxmlformats.org/officeDocument/2006/relationships/image" Target="../media/image96.png"/><Relationship Id="rId16" Type="http://schemas.openxmlformats.org/officeDocument/2006/relationships/image" Target="../media/image98.png"/><Relationship Id="rId5" Type="http://schemas.openxmlformats.org/officeDocument/2006/relationships/image" Target="../media/image93.png"/><Relationship Id="rId6" Type="http://schemas.openxmlformats.org/officeDocument/2006/relationships/image" Target="../media/image85.png"/><Relationship Id="rId18" Type="http://schemas.openxmlformats.org/officeDocument/2006/relationships/image" Target="../media/image101.png"/><Relationship Id="rId7" Type="http://schemas.openxmlformats.org/officeDocument/2006/relationships/image" Target="../media/image88.png"/><Relationship Id="rId8" Type="http://schemas.openxmlformats.org/officeDocument/2006/relationships/image" Target="../media/image9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9.png"/><Relationship Id="rId4" Type="http://schemas.openxmlformats.org/officeDocument/2006/relationships/image" Target="../media/image10.png"/><Relationship Id="rId5" Type="http://schemas.openxmlformats.org/officeDocument/2006/relationships/image" Target="../media/image103.png"/></Relationships>
</file>

<file path=ppt/slides/_rels/slide4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54.png"/><Relationship Id="rId13" Type="http://schemas.openxmlformats.org/officeDocument/2006/relationships/image" Target="../media/image61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Relationship Id="rId15" Type="http://schemas.openxmlformats.org/officeDocument/2006/relationships/image" Target="../media/image66.png"/><Relationship Id="rId14" Type="http://schemas.openxmlformats.org/officeDocument/2006/relationships/image" Target="../media/image60.png"/><Relationship Id="rId17" Type="http://schemas.openxmlformats.org/officeDocument/2006/relationships/image" Target="../media/image99.png"/><Relationship Id="rId16" Type="http://schemas.openxmlformats.org/officeDocument/2006/relationships/image" Target="../media/image65.png"/><Relationship Id="rId5" Type="http://schemas.openxmlformats.org/officeDocument/2006/relationships/image" Target="../media/image34.png"/><Relationship Id="rId6" Type="http://schemas.openxmlformats.org/officeDocument/2006/relationships/image" Target="../media/image58.png"/><Relationship Id="rId7" Type="http://schemas.openxmlformats.org/officeDocument/2006/relationships/image" Target="../media/image56.png"/><Relationship Id="rId8" Type="http://schemas.openxmlformats.org/officeDocument/2006/relationships/image" Target="../media/image64.png"/></Relationships>
</file>

<file path=ppt/slides/_rels/slide4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1.png"/><Relationship Id="rId10" Type="http://schemas.openxmlformats.org/officeDocument/2006/relationships/image" Target="../media/image57.png"/><Relationship Id="rId13" Type="http://schemas.openxmlformats.org/officeDocument/2006/relationships/image" Target="../media/image01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53.png"/><Relationship Id="rId15" Type="http://schemas.openxmlformats.org/officeDocument/2006/relationships/image" Target="../media/image51.png"/><Relationship Id="rId14" Type="http://schemas.openxmlformats.org/officeDocument/2006/relationships/image" Target="../media/image107.png"/><Relationship Id="rId16" Type="http://schemas.openxmlformats.org/officeDocument/2006/relationships/image" Target="../media/image102.png"/><Relationship Id="rId5" Type="http://schemas.openxmlformats.org/officeDocument/2006/relationships/image" Target="../media/image34.png"/><Relationship Id="rId6" Type="http://schemas.openxmlformats.org/officeDocument/2006/relationships/image" Target="../media/image58.png"/><Relationship Id="rId7" Type="http://schemas.openxmlformats.org/officeDocument/2006/relationships/image" Target="../media/image64.png"/><Relationship Id="rId8" Type="http://schemas.openxmlformats.org/officeDocument/2006/relationships/image" Target="../media/image5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5.png"/><Relationship Id="rId4" Type="http://schemas.openxmlformats.org/officeDocument/2006/relationships/image" Target="../media/image104.png"/><Relationship Id="rId5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5.png"/><Relationship Id="rId11" Type="http://schemas.openxmlformats.org/officeDocument/2006/relationships/image" Target="../media/image57.png"/><Relationship Id="rId10" Type="http://schemas.openxmlformats.org/officeDocument/2006/relationships/image" Target="../media/image54.png"/><Relationship Id="rId13" Type="http://schemas.openxmlformats.org/officeDocument/2006/relationships/image" Target="../media/image60.png"/><Relationship Id="rId1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53.png"/><Relationship Id="rId15" Type="http://schemas.openxmlformats.org/officeDocument/2006/relationships/image" Target="../media/image65.png"/><Relationship Id="rId14" Type="http://schemas.openxmlformats.org/officeDocument/2006/relationships/image" Target="../media/image66.png"/><Relationship Id="rId17" Type="http://schemas.openxmlformats.org/officeDocument/2006/relationships/image" Target="../media/image119.png"/><Relationship Id="rId16" Type="http://schemas.openxmlformats.org/officeDocument/2006/relationships/image" Target="../media/image124.png"/><Relationship Id="rId5" Type="http://schemas.openxmlformats.org/officeDocument/2006/relationships/image" Target="../media/image35.png"/><Relationship Id="rId19" Type="http://schemas.openxmlformats.org/officeDocument/2006/relationships/image" Target="../media/image109.png"/><Relationship Id="rId6" Type="http://schemas.openxmlformats.org/officeDocument/2006/relationships/image" Target="../media/image113.png"/><Relationship Id="rId18" Type="http://schemas.openxmlformats.org/officeDocument/2006/relationships/image" Target="../media/image107.png"/><Relationship Id="rId7" Type="http://schemas.openxmlformats.org/officeDocument/2006/relationships/image" Target="../media/image123.png"/><Relationship Id="rId8" Type="http://schemas.openxmlformats.org/officeDocument/2006/relationships/image" Target="../media/image6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6.png"/><Relationship Id="rId4" Type="http://schemas.openxmlformats.org/officeDocument/2006/relationships/image" Target="../media/image110.png"/><Relationship Id="rId5" Type="http://schemas.openxmlformats.org/officeDocument/2006/relationships/image" Target="../media/image11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8.png"/><Relationship Id="rId4" Type="http://schemas.openxmlformats.org/officeDocument/2006/relationships/image" Target="../media/image112.png"/><Relationship Id="rId5" Type="http://schemas.openxmlformats.org/officeDocument/2006/relationships/image" Target="../media/image1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1.png"/><Relationship Id="rId4" Type="http://schemas.openxmlformats.org/officeDocument/2006/relationships/image" Target="../media/image118.png"/><Relationship Id="rId5" Type="http://schemas.openxmlformats.org/officeDocument/2006/relationships/image" Target="../media/image11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7.png"/><Relationship Id="rId4" Type="http://schemas.openxmlformats.org/officeDocument/2006/relationships/image" Target="../media/image120.png"/><Relationship Id="rId5" Type="http://schemas.openxmlformats.org/officeDocument/2006/relationships/image" Target="../media/image1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2.png"/><Relationship Id="rId4" Type="http://schemas.openxmlformats.org/officeDocument/2006/relationships/image" Target="../media/image1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2850" y="3244350"/>
            <a:ext cx="7612500" cy="644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Intro to Set Theory</a:t>
            </a:r>
          </a:p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312850" y="3916475"/>
            <a:ext cx="6411600" cy="4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The Math of Santa’s Bag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But really… what is a set? </a:t>
            </a:r>
          </a:p>
        </p:txBody>
      </p:sp>
      <p:pic>
        <p:nvPicPr>
          <p:cNvPr descr="santabag.png"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101" y="1174574"/>
            <a:ext cx="6727474" cy="396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28675"/>
            <a:ext cx="8520600" cy="69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</a:t>
            </a:r>
            <a:r>
              <a:rPr b="1" lang="en"/>
              <a:t>set</a:t>
            </a:r>
            <a:r>
              <a:rPr lang="en"/>
              <a:t> is a </a:t>
            </a:r>
            <a:r>
              <a:rPr i="1" lang="en"/>
              <a:t>magic bag</a:t>
            </a:r>
            <a:r>
              <a:rPr lang="en"/>
              <a:t> that can contain anything or nothing...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Familiar examples of sets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228675"/>
            <a:ext cx="4037100" cy="49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Natural numbers </a:t>
            </a:r>
            <a:r>
              <a:rPr lang="en" sz="1200"/>
              <a:t>(counting numbers)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descr="naturals.pn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10" y="1185949"/>
            <a:ext cx="654439" cy="697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gers.png"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17" y="2223092"/>
            <a:ext cx="616700" cy="697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tionals.png"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1317" y="3226130"/>
            <a:ext cx="654450" cy="761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ls.png" id="173" name="Shape 1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9056" y="4126050"/>
            <a:ext cx="775968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311700" y="2330662"/>
            <a:ext cx="47592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Integers </a:t>
            </a: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(counting numbers and negatives)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11700" y="3358150"/>
            <a:ext cx="29865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Rationals </a:t>
            </a: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(fractions)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311700" y="4252675"/>
            <a:ext cx="57723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Real numbers </a:t>
            </a: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(fractions plus weird ones like pi etc.)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Writing a set: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228675"/>
            <a:ext cx="4654200" cy="52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First, we can list the elements:</a:t>
            </a:r>
          </a:p>
        </p:txBody>
      </p:sp>
      <p:pic>
        <p:nvPicPr>
          <p:cNvPr descr="leftset.png"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87" y="1884887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2337" y="1972275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396" y="307067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186" name="Shape 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6900" y="2145475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187" name="Shape 1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4649" y="1643224"/>
            <a:ext cx="1511925" cy="2153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188" name="Shape 1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5324" y="1917525"/>
            <a:ext cx="1823725" cy="16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 rot="-5400000">
            <a:off x="1625348" y="3104750"/>
            <a:ext cx="957300" cy="2273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 flipH="1" rot="5400000">
            <a:off x="6284923" y="3104750"/>
            <a:ext cx="957300" cy="2273400"/>
          </a:xfrm>
          <a:prstGeom prst="bentArrow">
            <a:avLst>
              <a:gd fmla="val 25000" name="adj1"/>
              <a:gd fmla="val 24622" name="adj2"/>
              <a:gd fmla="val 27744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3321687" y="4148200"/>
            <a:ext cx="22242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Write these to mean it’s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a set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292850"/>
            <a:ext cx="4578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Writing a set: (no repetition) 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228675"/>
            <a:ext cx="5432100" cy="52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don’t stutter when we write a set!</a:t>
            </a:r>
          </a:p>
        </p:txBody>
      </p:sp>
      <p:pic>
        <p:nvPicPr>
          <p:cNvPr descr="leftset.png"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12" y="2304037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2187" y="2322375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00" name="Shape 2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1446" y="348982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201" name="Shape 2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9800" y="2564625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202" name="Shape 2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8524" y="2098824"/>
            <a:ext cx="1511925" cy="2153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203" name="Shape 2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2124" y="2336675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9171" y="348982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205" name="Shape 2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5462" y="2098824"/>
            <a:ext cx="1511925" cy="2153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Shape 206"/>
          <p:cNvCxnSpPr/>
          <p:nvPr/>
        </p:nvCxnSpPr>
        <p:spPr>
          <a:xfrm>
            <a:off x="6262200" y="1884650"/>
            <a:ext cx="1814700" cy="2542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7" name="Shape 207"/>
          <p:cNvCxnSpPr/>
          <p:nvPr/>
        </p:nvCxnSpPr>
        <p:spPr>
          <a:xfrm flipH="1">
            <a:off x="6132575" y="1834775"/>
            <a:ext cx="1715100" cy="2582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ftset.png"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87" y="970487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2337" y="1057875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396" y="215627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215" name="Shape 2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6900" y="1231075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216" name="Shape 2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4649" y="805024"/>
            <a:ext cx="1511925" cy="2153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217" name="Shape 2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5324" y="1003125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ftset.png"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25" y="3136687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675" y="3224075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20" name="Shape 2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4933" y="432247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221" name="Shape 2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3150" y="3455150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222" name="Shape 2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9987" y="2895024"/>
            <a:ext cx="1511925" cy="2153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223" name="Shape 2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72861" y="3169325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224" name="Shape 2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2949" y="3750089"/>
            <a:ext cx="693334" cy="5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>
            <p:ph type="title"/>
          </p:nvPr>
        </p:nvSpPr>
        <p:spPr>
          <a:xfrm>
            <a:off x="311700" y="292850"/>
            <a:ext cx="63693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Writing a set: (ORDER IS NOT IMPORTANT)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Cardinality: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We denote the number of elements of a set as</a:t>
            </a:r>
          </a:p>
        </p:txBody>
      </p:sp>
      <p:pic>
        <p:nvPicPr>
          <p:cNvPr descr="Screen Shot 2016-02-03 at 11.12.31 AM.png"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812" y="2057400"/>
            <a:ext cx="300037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pic>
        <p:nvPicPr>
          <p:cNvPr descr="leftset.png"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162" y="980887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2087" y="1093850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240" name="Shape 2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150" y="1241475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241" name="Shape 2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3699" y="739224"/>
            <a:ext cx="1511925" cy="2153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242" name="Shape 2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1574" y="1013525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quals.png" id="243" name="Shape 2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4549" y="1338925"/>
            <a:ext cx="1511924" cy="1027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2-03 at 11.12.31 AM.png" id="244" name="Shape 2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10962" y="3227575"/>
            <a:ext cx="30003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245" name="Shape 2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49799" y="3751077"/>
            <a:ext cx="693334" cy="5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6181575" y="3151375"/>
            <a:ext cx="1097100" cy="1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/>
              <a:t>3</a:t>
            </a:r>
          </a:p>
        </p:txBody>
      </p:sp>
      <p:pic>
        <p:nvPicPr>
          <p:cNvPr descr="Screen Shot 2016-01-28 at 8.27.44 PM.png" id="247" name="Shape 2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43646" y="2166675"/>
            <a:ext cx="3714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Another Example: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11700" y="1228675"/>
            <a:ext cx="4604700" cy="60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Special set: The Empty Set </a:t>
            </a:r>
          </a:p>
        </p:txBody>
      </p:sp>
      <p:pic>
        <p:nvPicPr>
          <p:cNvPr descr="emptyset.png"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675" y="1968600"/>
            <a:ext cx="12001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quals.png"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300" y="2638679"/>
            <a:ext cx="1200150" cy="526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ftset.png" id="256" name="Shape 2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7350" y="2030512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257" name="Shape 2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6750" y="2030525"/>
            <a:ext cx="790575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 rot="-5400000">
            <a:off x="4717200" y="3884475"/>
            <a:ext cx="791400" cy="801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5719850" y="4375025"/>
            <a:ext cx="15021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Look its empty!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Notation for sets:</a:t>
            </a:r>
          </a:p>
        </p:txBody>
      </p:sp>
      <p:pic>
        <p:nvPicPr>
          <p:cNvPr descr="ABC.png"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994" y="1605119"/>
            <a:ext cx="5086599" cy="1335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inA.png"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3437" y="3141750"/>
            <a:ext cx="4157125" cy="166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>
            <p:ph idx="1" type="body"/>
          </p:nvPr>
        </p:nvSpPr>
        <p:spPr>
          <a:xfrm>
            <a:off x="311700" y="1228675"/>
            <a:ext cx="8520600" cy="232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will use capital letters to indicate sets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Like: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We also have a symbol for membership that is when x is an element of a set A we write: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 example:</a:t>
            </a:r>
          </a:p>
        </p:txBody>
      </p:sp>
      <p:pic>
        <p:nvPicPr>
          <p:cNvPr descr="leftset.png"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162" y="980887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5887" y="1093850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75" name="Shape 2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3646" y="216667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276" name="Shape 2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3150" y="1241475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277" name="Shape 2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9899" y="739224"/>
            <a:ext cx="1511925" cy="2153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278" name="Shape 2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01574" y="1013525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279" name="Shape 2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76486" y="3097600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quals.png" id="280" name="Shape 28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4549" y="1338925"/>
            <a:ext cx="1511924" cy="1027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.png" id="281" name="Shape 28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56411" y="3400750"/>
            <a:ext cx="790575" cy="964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282" name="Shape 28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03198" y="3056300"/>
            <a:ext cx="1511924" cy="165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>
            <p:ph idx="1" type="body"/>
          </p:nvPr>
        </p:nvSpPr>
        <p:spPr>
          <a:xfrm>
            <a:off x="311700" y="2701650"/>
            <a:ext cx="8473200" cy="53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Pizza is in this set so we write: and say “pizza is in A”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first...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our Familiar Examples: </a:t>
            </a:r>
          </a:p>
        </p:txBody>
      </p:sp>
      <p:pic>
        <p:nvPicPr>
          <p:cNvPr descr="examples1.png"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475" y="1615200"/>
            <a:ext cx="309562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amples2.png"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350" y="957075"/>
            <a:ext cx="3152775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291" name="Shape 2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4849" y="1555375"/>
            <a:ext cx="748949" cy="122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292" name="Shape 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812" y="1657925"/>
            <a:ext cx="748949" cy="122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293" name="Shape 2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5100" y="1555375"/>
            <a:ext cx="748949" cy="122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294" name="Shape 2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4375" y="3022425"/>
            <a:ext cx="1059575" cy="122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295" name="Shape 2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812" y="3022425"/>
            <a:ext cx="748949" cy="122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296" name="Shape 2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0625" y="3022425"/>
            <a:ext cx="748949" cy="122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297" name="Shape 2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1375" y="914200"/>
            <a:ext cx="748949" cy="2386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298" name="Shape 2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1325" y="1657925"/>
            <a:ext cx="748949" cy="122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299" name="Shape 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1550" y="1615200"/>
            <a:ext cx="855999" cy="122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300" name="Shape 3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9625" y="3545225"/>
            <a:ext cx="748949" cy="122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301" name="Shape 3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1325" y="3545225"/>
            <a:ext cx="748949" cy="122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302" name="Shape 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0275" y="3401300"/>
            <a:ext cx="855999" cy="122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Notation for “not-in”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311700" y="1228675"/>
            <a:ext cx="8520600" cy="55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also have notation for </a:t>
            </a:r>
            <a:r>
              <a:rPr b="1" lang="en"/>
              <a:t>not</a:t>
            </a:r>
            <a:r>
              <a:rPr lang="en"/>
              <a:t> being a member of the set:</a:t>
            </a:r>
          </a:p>
        </p:txBody>
      </p:sp>
      <p:pic>
        <p:nvPicPr>
          <p:cNvPr descr="xnotinA.png"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975" y="1877450"/>
            <a:ext cx="55816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Fun example:</a:t>
            </a:r>
          </a:p>
        </p:txBody>
      </p:sp>
      <p:pic>
        <p:nvPicPr>
          <p:cNvPr descr="leftset.png"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162" y="980887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0687" y="1093850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17" name="Shape 3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3646" y="216667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318" name="Shape 3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3150" y="1241475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319" name="Shape 3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2299" y="739224"/>
            <a:ext cx="1511925" cy="2153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320" name="Shape 3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01574" y="1013525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quals.png" id="321" name="Shape 3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4549" y="1338925"/>
            <a:ext cx="1511924" cy="1027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tin.png" id="322" name="Shape 322"/>
          <p:cNvPicPr preferRelativeResize="0"/>
          <p:nvPr/>
        </p:nvPicPr>
        <p:blipFill rotWithShape="1">
          <a:blip r:embed="rId10">
            <a:alphaModFix/>
          </a:blip>
          <a:srcRect b="0" l="69" r="59" t="0"/>
          <a:stretch/>
        </p:blipFill>
        <p:spPr>
          <a:xfrm>
            <a:off x="3977846" y="3400487"/>
            <a:ext cx="1010050" cy="1231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323" name="Shape 3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84198" y="3132500"/>
            <a:ext cx="1511924" cy="1653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.png" id="324" name="Shape 324"/>
          <p:cNvPicPr preferRelativeResize="0"/>
          <p:nvPr/>
        </p:nvPicPr>
        <p:blipFill rotWithShape="1">
          <a:blip r:embed="rId12">
            <a:alphaModFix/>
          </a:blip>
          <a:srcRect b="209" l="0" r="0" t="209"/>
          <a:stretch/>
        </p:blipFill>
        <p:spPr>
          <a:xfrm>
            <a:off x="2465924" y="2989336"/>
            <a:ext cx="1511925" cy="205423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>
            <p:ph idx="1" type="body"/>
          </p:nvPr>
        </p:nvSpPr>
        <p:spPr>
          <a:xfrm>
            <a:off x="311700" y="2701650"/>
            <a:ext cx="8473200" cy="53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Bob is not in this set so we write: and say “Bob is not in A”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Logic is back in the game!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311700" y="1228675"/>
            <a:ext cx="8520600" cy="88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Membership of a set is a “statement” that is it has a truth value:</a:t>
            </a:r>
          </a:p>
        </p:txBody>
      </p:sp>
      <p:pic>
        <p:nvPicPr>
          <p:cNvPr descr="xinA.png"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037" y="1626050"/>
            <a:ext cx="4157125" cy="166574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2412475" y="3490075"/>
            <a:ext cx="4028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This statement is true/false!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Subsets </a:t>
            </a:r>
          </a:p>
        </p:txBody>
      </p:sp>
      <p:pic>
        <p:nvPicPr>
          <p:cNvPr descr="AsubsetB.png"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225" y="2422425"/>
            <a:ext cx="615315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>
            <p:ph idx="1" type="body"/>
          </p:nvPr>
        </p:nvSpPr>
        <p:spPr>
          <a:xfrm>
            <a:off x="311700" y="1228675"/>
            <a:ext cx="8520600" cy="87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Definition:</a:t>
            </a:r>
            <a:r>
              <a:rPr lang="en"/>
              <a:t> A </a:t>
            </a:r>
            <a:r>
              <a:rPr b="1" lang="en"/>
              <a:t>subset</a:t>
            </a:r>
            <a:r>
              <a:rPr lang="en"/>
              <a:t> is made of </a:t>
            </a:r>
            <a:r>
              <a:rPr i="1" lang="en"/>
              <a:t>only</a:t>
            </a:r>
            <a:r>
              <a:rPr lang="en"/>
              <a:t> the elements of another set.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A is a subset of B we write: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311700" y="1228675"/>
            <a:ext cx="1971900" cy="53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Definition:</a:t>
            </a:r>
            <a:r>
              <a:rPr lang="en"/>
              <a:t> </a:t>
            </a:r>
          </a:p>
        </p:txBody>
      </p:sp>
      <p:pic>
        <p:nvPicPr>
          <p:cNvPr descr="AsubsetB.png"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500" y="940250"/>
            <a:ext cx="3453774" cy="121362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>
            <p:ph type="title"/>
          </p:nvPr>
        </p:nvSpPr>
        <p:spPr>
          <a:xfrm>
            <a:off x="311700" y="292850"/>
            <a:ext cx="42054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Subsets  (logic definition)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464100" y="2153875"/>
            <a:ext cx="7952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  <a:r>
              <a:rPr lang="en"/>
              <a:t>s true whenever the following statement is true for every x in A: </a:t>
            </a:r>
          </a:p>
        </p:txBody>
      </p:sp>
      <p:pic>
        <p:nvPicPr>
          <p:cNvPr descr="subsetdefinition.png" id="349" name="Shape 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74" y="3158425"/>
            <a:ext cx="8467649" cy="11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Weird conclusions...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311700" y="1228675"/>
            <a:ext cx="8520600" cy="52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empty set is a subset of any set:</a:t>
            </a:r>
          </a:p>
        </p:txBody>
      </p:sp>
      <p:pic>
        <p:nvPicPr>
          <p:cNvPr descr="emptysetsubsetA.png"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2159375"/>
            <a:ext cx="335280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WTF?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311700" y="1228675"/>
            <a:ext cx="4365000" cy="63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Well is this statement true?</a:t>
            </a:r>
          </a:p>
        </p:txBody>
      </p:sp>
      <p:pic>
        <p:nvPicPr>
          <p:cNvPr descr="xinemptyset.png"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17075"/>
            <a:ext cx="29622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inA.png" id="364" name="Shape 3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5049" y="2017087"/>
            <a:ext cx="3105499" cy="124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plies.png" id="365" name="Shape 3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6299" y="2095499"/>
            <a:ext cx="2557124" cy="133127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/>
          <p:nvPr/>
        </p:nvSpPr>
        <p:spPr>
          <a:xfrm>
            <a:off x="1256425" y="3350475"/>
            <a:ext cx="678000" cy="588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269225" y="4022150"/>
            <a:ext cx="28455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This statement is FALSE!!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There is nothing in the empty set!!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Universe (of discourse)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311700" y="1228675"/>
            <a:ext cx="8520600" cy="123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at times discuss the subsets of a given “larger set” this set is referred as </a:t>
            </a:r>
            <a:r>
              <a:rPr b="1" lang="en"/>
              <a:t>The Universe of discourse</a:t>
            </a:r>
            <a:r>
              <a:rPr lang="en"/>
              <a:t>, If this set doesn’t already have a name we usually denote it as:</a:t>
            </a:r>
          </a:p>
        </p:txBody>
      </p:sp>
      <p:pic>
        <p:nvPicPr>
          <p:cNvPr descr="U.png"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275" y="2462875"/>
            <a:ext cx="16954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Writing a set: “set builder notation”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311700" y="1228675"/>
            <a:ext cx="3836400" cy="45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can write conditions...</a:t>
            </a:r>
          </a:p>
        </p:txBody>
      </p:sp>
      <p:pic>
        <p:nvPicPr>
          <p:cNvPr descr="leftset.png"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225" y="1760262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inU.png" id="382" name="Shape 3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3125" y="2276648"/>
            <a:ext cx="2210799" cy="71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Shape 383"/>
          <p:cNvCxnSpPr/>
          <p:nvPr/>
        </p:nvCxnSpPr>
        <p:spPr>
          <a:xfrm>
            <a:off x="4596525" y="1894625"/>
            <a:ext cx="19800" cy="1525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Screen Shot 2016-01-28 at 9.10.20 PM.png" id="384" name="Shape 3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4549" y="1736050"/>
            <a:ext cx="747224" cy="1791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positionx.png" id="385" name="Shape 3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5750" y="2047862"/>
            <a:ext cx="1872075" cy="11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/>
          <p:nvPr/>
        </p:nvSpPr>
        <p:spPr>
          <a:xfrm flipH="1" rot="5400000">
            <a:off x="1804875" y="3472450"/>
            <a:ext cx="498600" cy="710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3368400" y="3364000"/>
            <a:ext cx="269100" cy="634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4493925" y="3510400"/>
            <a:ext cx="269100" cy="986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5842925" y="3215775"/>
            <a:ext cx="269100" cy="634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 txBox="1"/>
          <p:nvPr/>
        </p:nvSpPr>
        <p:spPr>
          <a:xfrm>
            <a:off x="561250" y="3759300"/>
            <a:ext cx="1206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“The set”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2472600" y="3998500"/>
            <a:ext cx="19581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“</a:t>
            </a:r>
            <a:r>
              <a:rPr lang="en" sz="1800">
                <a:solidFill>
                  <a:srgbClr val="FF0000"/>
                </a:solidFill>
              </a:rPr>
              <a:t>Containing</a:t>
            </a:r>
            <a:r>
              <a:rPr lang="en" sz="1800">
                <a:solidFill>
                  <a:srgbClr val="FF0000"/>
                </a:solidFill>
              </a:rPr>
              <a:t> x’s”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3890475" y="4510875"/>
            <a:ext cx="14760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“Such that”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5188125" y="3850275"/>
            <a:ext cx="18114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“The statement p(x) is true”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_color.png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812" y="152400"/>
            <a:ext cx="60483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311700" y="292850"/>
            <a:ext cx="1383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311700" y="1076275"/>
            <a:ext cx="5940600" cy="58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can write the set of all even numbers:</a:t>
            </a:r>
          </a:p>
        </p:txBody>
      </p:sp>
      <p:pic>
        <p:nvPicPr>
          <p:cNvPr descr="leftset.png"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625" y="2079100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inN.png" id="401" name="Shape 401"/>
          <p:cNvPicPr preferRelativeResize="0"/>
          <p:nvPr/>
        </p:nvPicPr>
        <p:blipFill rotWithShape="1">
          <a:blip r:embed="rId4">
            <a:alphaModFix/>
          </a:blip>
          <a:srcRect b="1978" l="0" r="0" t="1969"/>
          <a:stretch/>
        </p:blipFill>
        <p:spPr>
          <a:xfrm>
            <a:off x="2143525" y="2595486"/>
            <a:ext cx="2210800" cy="710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2" name="Shape 402"/>
          <p:cNvCxnSpPr/>
          <p:nvPr/>
        </p:nvCxnSpPr>
        <p:spPr>
          <a:xfrm>
            <a:off x="4456925" y="2213462"/>
            <a:ext cx="19800" cy="1525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Screen Shot 2016-01-28 at 9.10.20 PM.png" id="403" name="Shape 4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949" y="2054887"/>
            <a:ext cx="747224" cy="1791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venproperty.png" id="404" name="Shape 404"/>
          <p:cNvPicPr preferRelativeResize="0"/>
          <p:nvPr/>
        </p:nvPicPr>
        <p:blipFill rotWithShape="1">
          <a:blip r:embed="rId6">
            <a:alphaModFix/>
          </a:blip>
          <a:srcRect b="3797" l="0" r="0" t="3797"/>
          <a:stretch/>
        </p:blipFill>
        <p:spPr>
          <a:xfrm>
            <a:off x="4726150" y="2366700"/>
            <a:ext cx="1872074" cy="116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311700" y="1228675"/>
            <a:ext cx="86427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can write the set of real numbers whose square is less than 10:</a:t>
            </a:r>
          </a:p>
        </p:txBody>
      </p:sp>
      <p:pic>
        <p:nvPicPr>
          <p:cNvPr descr="leftset.png" id="411" name="Shape 4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162" y="2348562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inR.png" id="412" name="Shape 412"/>
          <p:cNvPicPr preferRelativeResize="0"/>
          <p:nvPr/>
        </p:nvPicPr>
        <p:blipFill rotWithShape="1">
          <a:blip r:embed="rId4">
            <a:alphaModFix/>
          </a:blip>
          <a:srcRect b="3609" l="0" r="0" t="3609"/>
          <a:stretch/>
        </p:blipFill>
        <p:spPr>
          <a:xfrm>
            <a:off x="1600062" y="2864948"/>
            <a:ext cx="2210800" cy="71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Shape 413"/>
          <p:cNvCxnSpPr/>
          <p:nvPr/>
        </p:nvCxnSpPr>
        <p:spPr>
          <a:xfrm>
            <a:off x="3913462" y="2482925"/>
            <a:ext cx="19800" cy="1525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Screen Shot 2016-01-28 at 9.10.20 PM.png" id="414" name="Shape 4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7612" y="2409887"/>
            <a:ext cx="747224" cy="1791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quarelessthanten.png" id="415" name="Shape 4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3030" y="2656500"/>
            <a:ext cx="3259875" cy="99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311700" y="1234075"/>
            <a:ext cx="5811000" cy="46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set builder notation to write the following sets: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311700" y="1764975"/>
            <a:ext cx="8520600" cy="28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The set of real numbers bigger than 10 and less than 42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The set of prime natural numbers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The set of of all real numbers whose cube is bigger than or equal to 27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The set of rational numbers whose denominator is 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Union:</a:t>
            </a:r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311700" y="1228675"/>
            <a:ext cx="5840700" cy="51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Definition: </a:t>
            </a:r>
            <a:r>
              <a:rPr lang="en"/>
              <a:t>The </a:t>
            </a:r>
            <a:r>
              <a:rPr b="1" lang="en"/>
              <a:t>Union</a:t>
            </a:r>
            <a:r>
              <a:rPr lang="en"/>
              <a:t> of two sets A, B 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unionB.png"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625" y="1665200"/>
            <a:ext cx="27051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430" name="Shape 4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99" y="3113602"/>
            <a:ext cx="693334" cy="51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onsetdefn.png" id="431" name="Shape 4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7233" y="2811775"/>
            <a:ext cx="768667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/>
          <p:nvPr/>
        </p:nvSpPr>
        <p:spPr>
          <a:xfrm flipH="1" rot="-5400000">
            <a:off x="5773575" y="2223675"/>
            <a:ext cx="438600" cy="1238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 txBox="1"/>
          <p:nvPr/>
        </p:nvSpPr>
        <p:spPr>
          <a:xfrm>
            <a:off x="6612075" y="2363275"/>
            <a:ext cx="21528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Recall this means “OR”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608275" y="4149000"/>
            <a:ext cx="82965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So it’s all the stuff in A or B…. so if it’s in A it’s in the union, also if it’s in B it must be in the union..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ge_9_10x8in_2-01.png"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2" y="0"/>
            <a:ext cx="6429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440" name="Shape 4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9224" y="916924"/>
            <a:ext cx="831150" cy="76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441" name="Shape 4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4724" y="1379213"/>
            <a:ext cx="592100" cy="492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442" name="Shape 4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6815" y="1872125"/>
            <a:ext cx="643034" cy="76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443" name="Shape 4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1665" y="2579075"/>
            <a:ext cx="643034" cy="76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444" name="Shape 4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7699" y="1994350"/>
            <a:ext cx="716200" cy="63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445" name="Shape 4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012499" y="2579082"/>
            <a:ext cx="831149" cy="999716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/>
          <p:nvPr/>
        </p:nvSpPr>
        <p:spPr>
          <a:xfrm>
            <a:off x="1561265" y="837625"/>
            <a:ext cx="3163025" cy="2954100"/>
          </a:xfrm>
          <a:custGeom>
            <a:pathLst>
              <a:path extrusionOk="0" h="118164" w="126521">
                <a:moveTo>
                  <a:pt x="39659" y="116469"/>
                </a:moveTo>
                <a:cubicBezTo>
                  <a:pt x="35471" y="118729"/>
                  <a:pt x="31814" y="118729"/>
                  <a:pt x="28092" y="116469"/>
                </a:cubicBezTo>
                <a:cubicBezTo>
                  <a:pt x="24369" y="114208"/>
                  <a:pt x="20446" y="106430"/>
                  <a:pt x="17322" y="102907"/>
                </a:cubicBezTo>
                <a:cubicBezTo>
                  <a:pt x="14197" y="99383"/>
                  <a:pt x="10674" y="99517"/>
                  <a:pt x="9345" y="95329"/>
                </a:cubicBezTo>
                <a:cubicBezTo>
                  <a:pt x="8015" y="91141"/>
                  <a:pt x="10874" y="83629"/>
                  <a:pt x="9345" y="77779"/>
                </a:cubicBezTo>
                <a:cubicBezTo>
                  <a:pt x="7816" y="71928"/>
                  <a:pt x="-1158" y="66543"/>
                  <a:pt x="171" y="60228"/>
                </a:cubicBezTo>
                <a:cubicBezTo>
                  <a:pt x="1500" y="53912"/>
                  <a:pt x="14530" y="46267"/>
                  <a:pt x="17322" y="39886"/>
                </a:cubicBezTo>
                <a:cubicBezTo>
                  <a:pt x="20114" y="33504"/>
                  <a:pt x="14529" y="25726"/>
                  <a:pt x="16923" y="21937"/>
                </a:cubicBezTo>
                <a:cubicBezTo>
                  <a:pt x="19316" y="18147"/>
                  <a:pt x="26628" y="19344"/>
                  <a:pt x="31681" y="17151"/>
                </a:cubicBezTo>
                <a:cubicBezTo>
                  <a:pt x="36733" y="14957"/>
                  <a:pt x="41586" y="11633"/>
                  <a:pt x="47237" y="8775"/>
                </a:cubicBezTo>
                <a:cubicBezTo>
                  <a:pt x="52887" y="5916"/>
                  <a:pt x="60266" y="0"/>
                  <a:pt x="65585" y="0"/>
                </a:cubicBezTo>
                <a:cubicBezTo>
                  <a:pt x="70903" y="0"/>
                  <a:pt x="74825" y="6847"/>
                  <a:pt x="79146" y="8775"/>
                </a:cubicBezTo>
                <a:cubicBezTo>
                  <a:pt x="83467" y="10702"/>
                  <a:pt x="86791" y="12830"/>
                  <a:pt x="91511" y="11567"/>
                </a:cubicBezTo>
                <a:cubicBezTo>
                  <a:pt x="96231" y="10303"/>
                  <a:pt x="101748" y="1727"/>
                  <a:pt x="107466" y="1196"/>
                </a:cubicBezTo>
                <a:cubicBezTo>
                  <a:pt x="113183" y="664"/>
                  <a:pt x="123686" y="4187"/>
                  <a:pt x="125814" y="8376"/>
                </a:cubicBezTo>
                <a:cubicBezTo>
                  <a:pt x="127941" y="12564"/>
                  <a:pt x="124351" y="22868"/>
                  <a:pt x="120230" y="26325"/>
                </a:cubicBezTo>
                <a:cubicBezTo>
                  <a:pt x="116108" y="29781"/>
                  <a:pt x="106535" y="29515"/>
                  <a:pt x="101084" y="29117"/>
                </a:cubicBezTo>
                <a:cubicBezTo>
                  <a:pt x="95632" y="28718"/>
                  <a:pt x="91910" y="22469"/>
                  <a:pt x="87523" y="23932"/>
                </a:cubicBezTo>
                <a:cubicBezTo>
                  <a:pt x="83135" y="25394"/>
                  <a:pt x="76952" y="32640"/>
                  <a:pt x="74759" y="37892"/>
                </a:cubicBezTo>
                <a:cubicBezTo>
                  <a:pt x="72565" y="43143"/>
                  <a:pt x="76620" y="49459"/>
                  <a:pt x="74360" y="55442"/>
                </a:cubicBezTo>
                <a:cubicBezTo>
                  <a:pt x="72099" y="61425"/>
                  <a:pt x="63590" y="68006"/>
                  <a:pt x="61197" y="73790"/>
                </a:cubicBezTo>
                <a:cubicBezTo>
                  <a:pt x="58803" y="79573"/>
                  <a:pt x="61330" y="85290"/>
                  <a:pt x="60001" y="90143"/>
                </a:cubicBezTo>
                <a:cubicBezTo>
                  <a:pt x="58671" y="94995"/>
                  <a:pt x="56610" y="98519"/>
                  <a:pt x="53220" y="102907"/>
                </a:cubicBezTo>
                <a:cubicBezTo>
                  <a:pt x="49829" y="107294"/>
                  <a:pt x="43847" y="114208"/>
                  <a:pt x="39659" y="116469"/>
                </a:cubicBezTo>
                <a:close/>
              </a:path>
            </a:pathLst>
          </a:custGeom>
          <a:noFill/>
          <a:ln cap="flat" cmpd="sng" w="38100">
            <a:solidFill>
              <a:srgbClr val="FFD966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47" name="Shape 447"/>
          <p:cNvSpPr/>
          <p:nvPr/>
        </p:nvSpPr>
        <p:spPr>
          <a:xfrm>
            <a:off x="4718448" y="980548"/>
            <a:ext cx="2776350" cy="2597925"/>
          </a:xfrm>
          <a:custGeom>
            <a:pathLst>
              <a:path extrusionOk="0" h="103917" w="111054">
                <a:moveTo>
                  <a:pt x="7105" y="5850"/>
                </a:moveTo>
                <a:cubicBezTo>
                  <a:pt x="4512" y="9306"/>
                  <a:pt x="1254" y="16353"/>
                  <a:pt x="324" y="21406"/>
                </a:cubicBezTo>
                <a:cubicBezTo>
                  <a:pt x="-606" y="26458"/>
                  <a:pt x="723" y="30845"/>
                  <a:pt x="1521" y="36164"/>
                </a:cubicBezTo>
                <a:cubicBezTo>
                  <a:pt x="2318" y="41482"/>
                  <a:pt x="1188" y="49791"/>
                  <a:pt x="5111" y="53315"/>
                </a:cubicBezTo>
                <a:cubicBezTo>
                  <a:pt x="9033" y="56838"/>
                  <a:pt x="19204" y="57968"/>
                  <a:pt x="25054" y="57304"/>
                </a:cubicBezTo>
                <a:cubicBezTo>
                  <a:pt x="30904" y="56639"/>
                  <a:pt x="33230" y="49857"/>
                  <a:pt x="40211" y="49326"/>
                </a:cubicBezTo>
                <a:cubicBezTo>
                  <a:pt x="47191" y="48794"/>
                  <a:pt x="61350" y="50589"/>
                  <a:pt x="66935" y="54113"/>
                </a:cubicBezTo>
                <a:cubicBezTo>
                  <a:pt x="72519" y="57636"/>
                  <a:pt x="72453" y="64749"/>
                  <a:pt x="73716" y="70466"/>
                </a:cubicBezTo>
                <a:cubicBezTo>
                  <a:pt x="74979" y="76183"/>
                  <a:pt x="73981" y="83828"/>
                  <a:pt x="74513" y="88415"/>
                </a:cubicBezTo>
                <a:cubicBezTo>
                  <a:pt x="75044" y="93002"/>
                  <a:pt x="73583" y="95528"/>
                  <a:pt x="76907" y="97988"/>
                </a:cubicBezTo>
                <a:cubicBezTo>
                  <a:pt x="80231" y="100447"/>
                  <a:pt x="88939" y="105832"/>
                  <a:pt x="94457" y="103173"/>
                </a:cubicBezTo>
                <a:cubicBezTo>
                  <a:pt x="99974" y="100513"/>
                  <a:pt x="107686" y="89079"/>
                  <a:pt x="110013" y="82033"/>
                </a:cubicBezTo>
                <a:cubicBezTo>
                  <a:pt x="112339" y="74986"/>
                  <a:pt x="110012" y="66078"/>
                  <a:pt x="108417" y="60893"/>
                </a:cubicBezTo>
                <a:cubicBezTo>
                  <a:pt x="106821" y="55707"/>
                  <a:pt x="100838" y="55309"/>
                  <a:pt x="100440" y="50922"/>
                </a:cubicBezTo>
                <a:cubicBezTo>
                  <a:pt x="100041" y="46534"/>
                  <a:pt x="108749" y="38623"/>
                  <a:pt x="106024" y="34568"/>
                </a:cubicBezTo>
                <a:cubicBezTo>
                  <a:pt x="103298" y="30512"/>
                  <a:pt x="87542" y="30912"/>
                  <a:pt x="84086" y="26591"/>
                </a:cubicBezTo>
                <a:cubicBezTo>
                  <a:pt x="80629" y="22270"/>
                  <a:pt x="88939" y="13029"/>
                  <a:pt x="85283" y="8642"/>
                </a:cubicBezTo>
                <a:cubicBezTo>
                  <a:pt x="81626" y="4254"/>
                  <a:pt x="68530" y="133"/>
                  <a:pt x="62149" y="266"/>
                </a:cubicBezTo>
                <a:cubicBezTo>
                  <a:pt x="55767" y="399"/>
                  <a:pt x="51446" y="9307"/>
                  <a:pt x="46992" y="9440"/>
                </a:cubicBezTo>
                <a:cubicBezTo>
                  <a:pt x="42538" y="9572"/>
                  <a:pt x="40610" y="2525"/>
                  <a:pt x="35425" y="1063"/>
                </a:cubicBezTo>
                <a:cubicBezTo>
                  <a:pt x="30239" y="-399"/>
                  <a:pt x="20600" y="-132"/>
                  <a:pt x="15880" y="665"/>
                </a:cubicBezTo>
                <a:cubicBezTo>
                  <a:pt x="11160" y="1462"/>
                  <a:pt x="9697" y="2393"/>
                  <a:pt x="7105" y="5850"/>
                </a:cubicBezTo>
                <a:close/>
              </a:path>
            </a:pathLst>
          </a:custGeom>
          <a:noFill/>
          <a:ln cap="flat" cmpd="sng" w="38100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write the sets?</a:t>
            </a:r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311700" y="1228675"/>
            <a:ext cx="8520600" cy="52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First, Andy’s set:</a:t>
            </a:r>
          </a:p>
        </p:txBody>
      </p:sp>
      <p:pic>
        <p:nvPicPr>
          <p:cNvPr descr="Screen Shot 2016-01-28 at 9.09.56 PM.png" id="454" name="Shape 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177" y="2727516"/>
            <a:ext cx="516372" cy="384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455" name="Shape 4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24" y="2396498"/>
            <a:ext cx="820581" cy="1046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456" name="Shape 4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0139" y="2161499"/>
            <a:ext cx="583436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457" name="Shape 4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5400" y="2113670"/>
            <a:ext cx="665049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58" name="Shape 4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8438" y="3003699"/>
            <a:ext cx="330811" cy="43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459" name="Shape 4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13300" y="2487067"/>
            <a:ext cx="755874" cy="747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460" name="Shape 4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49439" y="2360850"/>
            <a:ext cx="108711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461" name="Shape 4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28025" y="2432716"/>
            <a:ext cx="962174" cy="856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62" name="Shape 4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6063" y="3003699"/>
            <a:ext cx="330811" cy="43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463" name="Shape 4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21149" y="2113670"/>
            <a:ext cx="1099825" cy="1322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464" name="Shape 46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49050" y="2271455"/>
            <a:ext cx="962174" cy="1144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465" name="Shape 46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87425" y="2502000"/>
            <a:ext cx="898082" cy="747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66" name="Shape 4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0338" y="3003699"/>
            <a:ext cx="330811" cy="43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67" name="Shape 4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4150" y="3003699"/>
            <a:ext cx="330811" cy="43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68" name="Shape 4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6600" y="3003699"/>
            <a:ext cx="330811" cy="4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write the sets?</a:t>
            </a:r>
          </a:p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311700" y="1228675"/>
            <a:ext cx="8520600" cy="52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Now, Bob’s set:</a:t>
            </a:r>
          </a:p>
        </p:txBody>
      </p:sp>
      <p:pic>
        <p:nvPicPr>
          <p:cNvPr descr="Screen Shot 2016-01-28 at 9.09.56 PM.png" id="475" name="Shape 4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577" y="2727516"/>
            <a:ext cx="516372" cy="384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.png" id="476" name="Shape 476"/>
          <p:cNvPicPr preferRelativeResize="0"/>
          <p:nvPr/>
        </p:nvPicPr>
        <p:blipFill rotWithShape="1">
          <a:blip r:embed="rId4">
            <a:alphaModFix/>
          </a:blip>
          <a:srcRect b="0" l="12127" r="12120" t="0"/>
          <a:stretch/>
        </p:blipFill>
        <p:spPr>
          <a:xfrm>
            <a:off x="278224" y="2396498"/>
            <a:ext cx="820581" cy="1046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477" name="Shape 4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3939" y="2161499"/>
            <a:ext cx="583436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478" name="Shape 4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7800" y="2113670"/>
            <a:ext cx="665049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479" name="Shape 4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00450" y="2432716"/>
            <a:ext cx="962174" cy="856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480" name="Shape 4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93574" y="2113670"/>
            <a:ext cx="1099825" cy="1322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481" name="Shape 48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7675" y="2271455"/>
            <a:ext cx="962174" cy="1144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82" name="Shape 48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62763" y="3003699"/>
            <a:ext cx="330811" cy="43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83" name="Shape 48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26575" y="3003699"/>
            <a:ext cx="330811" cy="43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84" name="Shape 48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39500" y="3003699"/>
            <a:ext cx="330811" cy="43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485" name="Shape 48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07475" y="2342929"/>
            <a:ext cx="1099824" cy="940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86" name="Shape 48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41225" y="2933899"/>
            <a:ext cx="330811" cy="43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487" name="Shape 48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93962" y="2335276"/>
            <a:ext cx="1099825" cy="95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1-28 at 9.10.20 PM.png" id="492" name="Shape 4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339" y="2009099"/>
            <a:ext cx="583436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493" name="Shape 4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300" y="1955370"/>
            <a:ext cx="665049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494" name="Shape 4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2735" y="2603738"/>
            <a:ext cx="418539" cy="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>
            <p:ph type="title"/>
          </p:nvPr>
        </p:nvSpPr>
        <p:spPr>
          <a:xfrm>
            <a:off x="1593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see it:</a:t>
            </a:r>
          </a:p>
        </p:txBody>
      </p:sp>
      <p:pic>
        <p:nvPicPr>
          <p:cNvPr descr="Screen Shot 2016-01-28 at 9.09.45 PM.png" id="496" name="Shape 4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399" y="2537239"/>
            <a:ext cx="996900" cy="342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497" name="Shape 4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0850" y="1301008"/>
            <a:ext cx="418499" cy="267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498" name="Shape 4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0850" y="4112633"/>
            <a:ext cx="418499" cy="267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499" name="Shape 4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450" y="1071004"/>
            <a:ext cx="665049" cy="727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.png" id="500" name="Shape 5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312" y="3786025"/>
            <a:ext cx="801325" cy="77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272" y="829690"/>
            <a:ext cx="528827" cy="1186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502" name="Shape 5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8700" y="789125"/>
            <a:ext cx="602802" cy="1186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03" name="Shape 5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82879" y="1543985"/>
            <a:ext cx="299848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504" name="Shape 50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79997" y="1105814"/>
            <a:ext cx="685126" cy="634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505" name="Shape 50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28515" y="998765"/>
            <a:ext cx="985358" cy="848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506" name="Shape 50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96788" y="1059717"/>
            <a:ext cx="872117" cy="726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07" name="Shape 5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3433" y="1543985"/>
            <a:ext cx="299848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508" name="Shape 50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78238" y="789124"/>
            <a:ext cx="996883" cy="1121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509" name="Shape 50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00569" y="922947"/>
            <a:ext cx="872116" cy="970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510" name="Shape 51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41754" y="1118479"/>
            <a:ext cx="814023" cy="634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11" name="Shape 5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8390" y="1543985"/>
            <a:ext cx="299848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12" name="Shape 5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33272" y="1543985"/>
            <a:ext cx="299848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13" name="Shape 5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1894" y="1543985"/>
            <a:ext cx="299848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514" name="Shape 5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7592" y="3625244"/>
            <a:ext cx="562445" cy="1285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515" name="Shape 5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612" y="3581275"/>
            <a:ext cx="641122" cy="1285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516" name="Shape 5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16554" y="3874572"/>
            <a:ext cx="927557" cy="787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517" name="Shape 5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66752" y="3581274"/>
            <a:ext cx="1060255" cy="1216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518" name="Shape 5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27531" y="3726326"/>
            <a:ext cx="927557" cy="1051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19" name="Shape 5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7843" y="4399473"/>
            <a:ext cx="318909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20" name="Shape 5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9784" y="4399473"/>
            <a:ext cx="318909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21" name="Shape 5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64994" y="4399473"/>
            <a:ext cx="318909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522" name="Shape 5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416870" y="3792031"/>
            <a:ext cx="1060255" cy="864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23" name="Shape 5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17026" y="4335306"/>
            <a:ext cx="318909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524" name="Shape 52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657072" y="3784996"/>
            <a:ext cx="1060255" cy="87846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/>
          <p:nvPr/>
        </p:nvSpPr>
        <p:spPr>
          <a:xfrm>
            <a:off x="2483600" y="1109750"/>
            <a:ext cx="641100" cy="726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3309912" y="928687"/>
            <a:ext cx="1060200" cy="924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4472700" y="1071925"/>
            <a:ext cx="685200" cy="72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7429800" y="1147825"/>
            <a:ext cx="801300" cy="72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2409250" y="3893725"/>
            <a:ext cx="996900" cy="78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3605450" y="3822175"/>
            <a:ext cx="1111800" cy="848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5009725" y="3860650"/>
            <a:ext cx="801300" cy="78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riangleBlock.png" id="532" name="Shape 5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66137" y="2471650"/>
            <a:ext cx="58342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33" name="Shape 5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76454" y="2793285"/>
            <a:ext cx="299848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534" name="Shape 5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17362" y="2335374"/>
            <a:ext cx="801299" cy="68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35" name="Shape 5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62804" y="2793285"/>
            <a:ext cx="299848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536" name="Shape 5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86451" y="2391475"/>
            <a:ext cx="761548" cy="634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37" name="Shape 5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81115" y="2793285"/>
            <a:ext cx="299848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538" name="Shape 5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15799" y="2103542"/>
            <a:ext cx="872100" cy="981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39" name="Shape 5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32022" y="2793285"/>
            <a:ext cx="299848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540" name="Shape 5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62102" y="2356102"/>
            <a:ext cx="685200" cy="762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541" name="Shape 54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23013" y="2487046"/>
            <a:ext cx="665050" cy="518053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/>
          <p:nvPr/>
        </p:nvSpPr>
        <p:spPr>
          <a:xfrm>
            <a:off x="5383250" y="861800"/>
            <a:ext cx="1060200" cy="112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6564962" y="960125"/>
            <a:ext cx="801300" cy="112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01-28 at 8.27.44 PM.png" id="544" name="Shape 5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12223" y="2854081"/>
            <a:ext cx="318909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545" name="Shape 54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79009" y="2299274"/>
            <a:ext cx="872100" cy="71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46" name="Shape 5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7001" y="2838381"/>
            <a:ext cx="318909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47" name="Shape 5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59344" y="2853785"/>
            <a:ext cx="299848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548" name="Shape 54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993924" y="2455896"/>
            <a:ext cx="685199" cy="56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49" name="Shape 54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15996" y="322363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50" name="Shape 55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548308" y="183888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51" name="Shape 55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513283" y="322363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52" name="Shape 55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684983" y="151363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53" name="Shape 55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673921" y="183888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54" name="Shape 55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583246" y="421963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55" name="Shape 55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02496" y="3208063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56" name="Shape 55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07333" y="3160163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57" name="Shape 55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32158" y="3153975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58" name="Shape 55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188058" y="3025575"/>
            <a:ext cx="583425" cy="637758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/>
          <p:nvPr/>
        </p:nvSpPr>
        <p:spPr>
          <a:xfrm>
            <a:off x="5997675" y="3625250"/>
            <a:ext cx="1144200" cy="1216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descr="Screen Shot 2016-01-28 at 9.22.21 PM.png" id="560" name="Shape 56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578183" y="3160175"/>
            <a:ext cx="583425" cy="637758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/>
          <p:nvPr/>
        </p:nvSpPr>
        <p:spPr>
          <a:xfrm>
            <a:off x="7227525" y="3726325"/>
            <a:ext cx="1060200" cy="112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3644700" y="2261200"/>
            <a:ext cx="641100" cy="78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4584500" y="2138825"/>
            <a:ext cx="761700" cy="970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5467425" y="2297850"/>
            <a:ext cx="641100" cy="78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1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intersection:</a:t>
            </a:r>
          </a:p>
        </p:txBody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311700" y="1228675"/>
            <a:ext cx="8520600" cy="85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Definition: </a:t>
            </a:r>
            <a:r>
              <a:rPr lang="en"/>
              <a:t>The </a:t>
            </a:r>
            <a:r>
              <a:rPr b="1" lang="en"/>
              <a:t>intersection</a:t>
            </a:r>
            <a:r>
              <a:rPr lang="en"/>
              <a:t> of two sets, is the set of elements that they share...</a:t>
            </a:r>
          </a:p>
        </p:txBody>
      </p:sp>
      <p:pic>
        <p:nvPicPr>
          <p:cNvPr descr="AintersectB.png" id="571" name="Shape 5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112" y="1937225"/>
            <a:ext cx="277177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572" name="Shape 5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827" y="3405591"/>
            <a:ext cx="516372" cy="384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sectsetdefn.png" id="573" name="Shape 5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775" y="2921587"/>
            <a:ext cx="782002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1-28 at 9.06.59 PM.png" id="578" name="Shape 5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61" y="2992549"/>
            <a:ext cx="8143964" cy="221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579" name="Shape 5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139" y="2009099"/>
            <a:ext cx="583436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6.33 PM.png" id="580" name="Shape 5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24" y="544800"/>
            <a:ext cx="7823075" cy="1260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581" name="Shape 5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2200" y="1961270"/>
            <a:ext cx="665049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582" name="Shape 5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06675" y="2550375"/>
            <a:ext cx="513275" cy="32769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 txBox="1"/>
          <p:nvPr>
            <p:ph type="title"/>
          </p:nvPr>
        </p:nvSpPr>
        <p:spPr>
          <a:xfrm>
            <a:off x="159300" y="216425"/>
            <a:ext cx="2313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see it:</a:t>
            </a:r>
          </a:p>
        </p:txBody>
      </p:sp>
      <p:pic>
        <p:nvPicPr>
          <p:cNvPr descr="Screen Shot 2016-01-28 at 9.13.46 PM.png" id="584" name="Shape 5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1987" y="2238487"/>
            <a:ext cx="734637" cy="909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50 PM.png" id="585" name="Shape 58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4625" y="2253850"/>
            <a:ext cx="734624" cy="929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9.08 PM.png" id="586" name="Shape 58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96000" y="93377"/>
            <a:ext cx="734624" cy="818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87" name="Shape 58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39046" y="140213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88" name="Shape 58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14446" y="3515837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89" name="Shape 58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07571" y="183888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90" name="Shape 59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47246" y="3457137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91" name="Shape 59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28983" y="3237913"/>
            <a:ext cx="583425" cy="637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2.21 PM.png" id="592" name="Shape 59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30283" y="-11"/>
            <a:ext cx="583425" cy="63775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Shape 593"/>
          <p:cNvSpPr/>
          <p:nvPr/>
        </p:nvSpPr>
        <p:spPr>
          <a:xfrm>
            <a:off x="2239550" y="870400"/>
            <a:ext cx="418500" cy="6942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2963250" y="880175"/>
            <a:ext cx="583500" cy="6942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2531725" y="4206975"/>
            <a:ext cx="583500" cy="6942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3725250" y="880175"/>
            <a:ext cx="583500" cy="6942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3420000" y="4206975"/>
            <a:ext cx="583500" cy="6942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01-28 at 10.04.15 PM.png" id="598" name="Shape 59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3925" y="2296475"/>
            <a:ext cx="1994249" cy="818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rtle.png" id="599" name="Shape 59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86750" y="2172050"/>
            <a:ext cx="1266961" cy="977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rtle.png" id="600" name="Shape 6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41125" y="625575"/>
            <a:ext cx="1266949" cy="10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Shape 601"/>
          <p:cNvSpPr/>
          <p:nvPr/>
        </p:nvSpPr>
        <p:spPr>
          <a:xfrm>
            <a:off x="4487237" y="624512"/>
            <a:ext cx="1220700" cy="11013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urtle.png" id="602" name="Shape 60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29650" y="3930225"/>
            <a:ext cx="1266949" cy="10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Shape 603"/>
          <p:cNvSpPr/>
          <p:nvPr/>
        </p:nvSpPr>
        <p:spPr>
          <a:xfrm>
            <a:off x="4229650" y="3902175"/>
            <a:ext cx="1345500" cy="11013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blank.png" id="604" name="Shape 60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86450" y="394325"/>
            <a:ext cx="1575500" cy="141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ncy.png" id="605" name="Shape 60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145812" y="536592"/>
            <a:ext cx="1056775" cy="1435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9.08 PM.png" id="606" name="Shape 6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89550" y="49702"/>
            <a:ext cx="734624" cy="818798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Shape 607"/>
          <p:cNvSpPr/>
          <p:nvPr/>
        </p:nvSpPr>
        <p:spPr>
          <a:xfrm>
            <a:off x="6025300" y="544875"/>
            <a:ext cx="1297800" cy="14112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blank.png" id="608" name="Shape 60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45825" y="3348949"/>
            <a:ext cx="1575500" cy="185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609" name="Shape 60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450833" y="3631825"/>
            <a:ext cx="982091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29.08 PM.png" id="610" name="Shape 6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99300" y="3237927"/>
            <a:ext cx="734624" cy="818798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Shape 611"/>
          <p:cNvSpPr/>
          <p:nvPr/>
        </p:nvSpPr>
        <p:spPr>
          <a:xfrm>
            <a:off x="6292975" y="3594724"/>
            <a:ext cx="1297800" cy="14358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g1_try2_rob.png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881" y="-152400"/>
            <a:ext cx="64722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>
            <p:ph type="title"/>
          </p:nvPr>
        </p:nvSpPr>
        <p:spPr>
          <a:xfrm>
            <a:off x="311700" y="445025"/>
            <a:ext cx="2191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pic>
        <p:nvPicPr>
          <p:cNvPr descr="Screen Shot 2016-01-28 at 8.28.36 PM.png" id="617" name="Shape 6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6978"/>
            <a:ext cx="9144000" cy="2586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18" name="Shape 6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1992" y="2332892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3.06 PM.png" id="619" name="Shape 6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1735" y="1954500"/>
            <a:ext cx="62067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1.19 PM.png" id="620" name="Shape 6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4448" y="3008499"/>
            <a:ext cx="404404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8.44 PM.png" id="621" name="Shape 6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4500" y="2550506"/>
            <a:ext cx="447824" cy="510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22" name="Shape 6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7017" y="2332892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4.23 PM.png" id="623" name="Shape 6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9225" y="1738375"/>
            <a:ext cx="513449" cy="813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1.04 PM.png" id="624" name="Shape 6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72037" y="2575377"/>
            <a:ext cx="447825" cy="449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25" name="Shape 6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7017" y="2866292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1.19 PM.png" id="626" name="Shape 6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8248" y="3008499"/>
            <a:ext cx="404404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6.11 PM.png" id="627" name="Shape 6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07723" y="2565675"/>
            <a:ext cx="545327" cy="46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28" name="Shape 6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1992" y="2836867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6.11 PM.png" id="629" name="Shape 6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33374" y="2565675"/>
            <a:ext cx="545327" cy="46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30" name="Shape 6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1592" y="3370267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31" name="Shape 6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92" y="3370267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32" name="Shape 6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8192" y="3903667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33" name="Shape 6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7192" y="3827467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1.20 PM.png" id="634" name="Shape 6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09250" y="3568437"/>
            <a:ext cx="447824" cy="454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1.13 PM.png" id="635" name="Shape 6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52400" y="3067883"/>
            <a:ext cx="447824" cy="453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4.49 PM.png" id="636" name="Shape 6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94972" y="3463973"/>
            <a:ext cx="447825" cy="552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6.03 PM.png" id="637" name="Shape 6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52675" y="3002125"/>
            <a:ext cx="404399" cy="585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8.11 PM.png" id="638" name="Shape 6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742000" y="3568427"/>
            <a:ext cx="404399" cy="499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8.58 PM.png" id="639" name="Shape 63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942218" y="3542050"/>
            <a:ext cx="307494" cy="5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Shape 640"/>
          <p:cNvSpPr txBox="1"/>
          <p:nvPr/>
        </p:nvSpPr>
        <p:spPr>
          <a:xfrm>
            <a:off x="21600" y="2112400"/>
            <a:ext cx="620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(HP)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21600" y="2645800"/>
            <a:ext cx="620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(GR)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21600" y="3103000"/>
            <a:ext cx="620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(RC)</a:t>
            </a:r>
          </a:p>
        </p:txBody>
      </p:sp>
      <p:sp>
        <p:nvSpPr>
          <p:cNvPr id="643" name="Shape 643"/>
          <p:cNvSpPr txBox="1"/>
          <p:nvPr/>
        </p:nvSpPr>
        <p:spPr>
          <a:xfrm>
            <a:off x="21600" y="3636400"/>
            <a:ext cx="620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(SL)</a:t>
            </a:r>
          </a:p>
        </p:txBody>
      </p:sp>
      <p:pic>
        <p:nvPicPr>
          <p:cNvPr descr="naturals.png" id="644" name="Shape 64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299400" y="2025403"/>
            <a:ext cx="404399" cy="430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ger.png" id="645" name="Shape 64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38525" y="1820898"/>
            <a:ext cx="447824" cy="648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Complements (everything not in!)</a:t>
            </a:r>
          </a:p>
        </p:txBody>
      </p:sp>
      <p:sp>
        <p:nvSpPr>
          <p:cNvPr id="651" name="Shape 651"/>
          <p:cNvSpPr txBox="1"/>
          <p:nvPr>
            <p:ph idx="1" type="body"/>
          </p:nvPr>
        </p:nvSpPr>
        <p:spPr>
          <a:xfrm>
            <a:off x="311700" y="1228675"/>
            <a:ext cx="8520600" cy="85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Definition:</a:t>
            </a:r>
            <a:r>
              <a:rPr lang="en"/>
              <a:t> The </a:t>
            </a:r>
            <a:r>
              <a:rPr b="1" lang="en"/>
              <a:t>complement </a:t>
            </a:r>
            <a:r>
              <a:rPr lang="en"/>
              <a:t>of a set is the set of everything that’s in the universe but not the original set</a:t>
            </a:r>
          </a:p>
        </p:txBody>
      </p:sp>
      <p:pic>
        <p:nvPicPr>
          <p:cNvPr descr="Acomplement.png" id="652" name="Shape 6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37" y="2454850"/>
            <a:ext cx="11620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653" name="Shape 6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4465" y="2767404"/>
            <a:ext cx="516372" cy="384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lementsetdefn.png" id="654" name="Shape 6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2912" y="2435487"/>
            <a:ext cx="600075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type="title"/>
          </p:nvPr>
        </p:nvSpPr>
        <p:spPr>
          <a:xfrm>
            <a:off x="311700" y="292850"/>
            <a:ext cx="13509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pic>
        <p:nvPicPr>
          <p:cNvPr descr="Screen Shot 2016-01-28 at 9.09.56 PM.png" id="660" name="Shape 6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37" y="2427306"/>
            <a:ext cx="447813" cy="2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661" name="Shape 6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875" y="2188440"/>
            <a:ext cx="711632" cy="75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662" name="Shape 6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976" y="2061348"/>
            <a:ext cx="505973" cy="1009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663" name="Shape 6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7401" y="1984350"/>
            <a:ext cx="576750" cy="1009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64" name="Shape 6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6022" y="2626601"/>
            <a:ext cx="286889" cy="312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665" name="Shape 6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09194" y="2253796"/>
            <a:ext cx="655517" cy="539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666" name="Shape 6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1041" y="2162716"/>
            <a:ext cx="942773" cy="721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667" name="Shape 6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43146" y="2214576"/>
            <a:ext cx="834426" cy="617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68" name="Shape 6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3394" y="2626601"/>
            <a:ext cx="286889" cy="312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669" name="Shape 66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77858" y="1984350"/>
            <a:ext cx="953800" cy="954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70" name="Shape 6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0969" y="2626601"/>
            <a:ext cx="286889" cy="312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.png" id="671" name="Shape 67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8875" y="1139744"/>
            <a:ext cx="655500" cy="7365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672" name="Shape 6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487" y="1323281"/>
            <a:ext cx="447813" cy="2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673" name="Shape 6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5568" y="847579"/>
            <a:ext cx="535706" cy="115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674" name="Shape 6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5550" y="803239"/>
            <a:ext cx="610643" cy="115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675" name="Shape 6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2677" y="1229308"/>
            <a:ext cx="535696" cy="445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76" name="Shape 6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1247" y="1494742"/>
            <a:ext cx="275318" cy="302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677" name="Shape 6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62446" y="1116843"/>
            <a:ext cx="735747" cy="569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78" name="Shape 6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6905" y="1494742"/>
            <a:ext cx="275318" cy="302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679" name="Shape 6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52256" y="1163141"/>
            <a:ext cx="699247" cy="523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80" name="Shape 6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0091" y="1494742"/>
            <a:ext cx="275318" cy="302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681" name="Shape 68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05576" y="925520"/>
            <a:ext cx="800755" cy="810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82" name="Shape 6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1387" y="1494742"/>
            <a:ext cx="275318" cy="302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683" name="Shape 68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74464" y="1133950"/>
            <a:ext cx="629145" cy="629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684" name="Shape 68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73126" y="1242013"/>
            <a:ext cx="610643" cy="427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85" name="Shape 6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4134" y="1544915"/>
            <a:ext cx="292820" cy="32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686" name="Shape 68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859095" y="1087051"/>
            <a:ext cx="800755" cy="586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87" name="Shape 6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0621" y="1531958"/>
            <a:ext cx="292820" cy="32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688" name="Shape 6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31028" y="1544670"/>
            <a:ext cx="275318" cy="302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689" name="Shape 68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99163" y="1216306"/>
            <a:ext cx="629145" cy="46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omplement.png" id="690" name="Shape 69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77299" y="3442050"/>
            <a:ext cx="1098661" cy="95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691" name="Shape 6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487" y="3826156"/>
            <a:ext cx="447813" cy="2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692" name="Shape 6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5551" y="3460200"/>
            <a:ext cx="576750" cy="1009401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Shape 693"/>
          <p:cNvSpPr/>
          <p:nvPr/>
        </p:nvSpPr>
        <p:spPr>
          <a:xfrm>
            <a:off x="2209200" y="2176475"/>
            <a:ext cx="610800" cy="6942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94" name="Shape 694"/>
          <p:cNvCxnSpPr/>
          <p:nvPr/>
        </p:nvCxnSpPr>
        <p:spPr>
          <a:xfrm flipH="1">
            <a:off x="2123950" y="1126800"/>
            <a:ext cx="498600" cy="588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95" name="Shape 695"/>
          <p:cNvCxnSpPr/>
          <p:nvPr/>
        </p:nvCxnSpPr>
        <p:spPr>
          <a:xfrm>
            <a:off x="2184113" y="1140708"/>
            <a:ext cx="338400" cy="56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96" name="Shape 696"/>
          <p:cNvCxnSpPr/>
          <p:nvPr/>
        </p:nvCxnSpPr>
        <p:spPr>
          <a:xfrm flipH="1">
            <a:off x="2882437" y="1036375"/>
            <a:ext cx="498600" cy="588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97" name="Shape 697"/>
          <p:cNvCxnSpPr/>
          <p:nvPr/>
        </p:nvCxnSpPr>
        <p:spPr>
          <a:xfrm>
            <a:off x="2942600" y="1050283"/>
            <a:ext cx="338400" cy="56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98" name="Shape 698"/>
          <p:cNvCxnSpPr/>
          <p:nvPr/>
        </p:nvCxnSpPr>
        <p:spPr>
          <a:xfrm flipH="1">
            <a:off x="3756850" y="1116425"/>
            <a:ext cx="498600" cy="588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99" name="Shape 699"/>
          <p:cNvCxnSpPr/>
          <p:nvPr/>
        </p:nvCxnSpPr>
        <p:spPr>
          <a:xfrm>
            <a:off x="3817013" y="1130333"/>
            <a:ext cx="338400" cy="56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0" name="Shape 700"/>
          <p:cNvCxnSpPr/>
          <p:nvPr/>
        </p:nvCxnSpPr>
        <p:spPr>
          <a:xfrm flipH="1">
            <a:off x="4613687" y="1040225"/>
            <a:ext cx="498600" cy="588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1" name="Shape 701"/>
          <p:cNvCxnSpPr/>
          <p:nvPr/>
        </p:nvCxnSpPr>
        <p:spPr>
          <a:xfrm>
            <a:off x="4673850" y="1054133"/>
            <a:ext cx="338400" cy="56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02" name="Shape 702"/>
          <p:cNvSpPr/>
          <p:nvPr/>
        </p:nvSpPr>
        <p:spPr>
          <a:xfrm>
            <a:off x="3021050" y="2115400"/>
            <a:ext cx="942900" cy="7551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3" name="Shape 703"/>
          <p:cNvSpPr/>
          <p:nvPr/>
        </p:nvSpPr>
        <p:spPr>
          <a:xfrm>
            <a:off x="4140373" y="2230175"/>
            <a:ext cx="629100" cy="5868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5099350" y="2084102"/>
            <a:ext cx="942900" cy="8595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5405812" y="896725"/>
            <a:ext cx="3003300" cy="1009500"/>
          </a:xfrm>
          <a:prstGeom prst="rect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01-28 at 9.10.20 PM.png" id="706" name="Shape 7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293" y="3422479"/>
            <a:ext cx="535706" cy="115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707" name="Shape 70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09189" y="3708850"/>
            <a:ext cx="629145" cy="629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708" name="Shape 70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07851" y="3816913"/>
            <a:ext cx="610643" cy="427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09" name="Shape 7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8859" y="4119815"/>
            <a:ext cx="292820" cy="32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710" name="Shape 71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93820" y="3661951"/>
            <a:ext cx="800755" cy="586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11" name="Shape 7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5346" y="4106858"/>
            <a:ext cx="292820" cy="32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12" name="Shape 7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5753" y="4119570"/>
            <a:ext cx="275318" cy="302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713" name="Shape 7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533888" y="3791206"/>
            <a:ext cx="629145" cy="4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sp>
        <p:nvSpPr>
          <p:cNvPr id="719" name="Shape 719"/>
          <p:cNvSpPr txBox="1"/>
          <p:nvPr>
            <p:ph idx="1" type="body"/>
          </p:nvPr>
        </p:nvSpPr>
        <p:spPr>
          <a:xfrm>
            <a:off x="311700" y="1163975"/>
            <a:ext cx="7336500" cy="45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Given the universe above, find the complement of the following sets:</a:t>
            </a:r>
          </a:p>
        </p:txBody>
      </p:sp>
      <p:pic>
        <p:nvPicPr>
          <p:cNvPr descr="U.png" id="720" name="Shape 7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375" y="541646"/>
            <a:ext cx="503438" cy="531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721" name="Shape 7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9909" y="674114"/>
            <a:ext cx="343930" cy="200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722" name="Shape 7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6765" y="330774"/>
            <a:ext cx="411434" cy="83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723" name="Shape 7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6929" y="298771"/>
            <a:ext cx="468987" cy="833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724" name="Shape 7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8891" y="606289"/>
            <a:ext cx="411426" cy="321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25" name="Shape 7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78763" y="797867"/>
            <a:ext cx="211450" cy="218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726" name="Shape 7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48649" y="525117"/>
            <a:ext cx="565070" cy="410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27" name="Shape 7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4329" y="797867"/>
            <a:ext cx="211450" cy="218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28" name="Shape 7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21913" y="797867"/>
            <a:ext cx="211450" cy="218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729" name="Shape 7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87411" y="387029"/>
            <a:ext cx="614997" cy="584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30" name="Shape 7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1966" y="797867"/>
            <a:ext cx="211450" cy="218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731" name="Shape 7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54735" y="537464"/>
            <a:ext cx="483197" cy="454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32" name="Shape 7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6829" y="834080"/>
            <a:ext cx="224892" cy="23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733" name="Shape 7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94964" y="503614"/>
            <a:ext cx="614997" cy="423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34" name="Shape 7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95508" y="824729"/>
            <a:ext cx="224892" cy="23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35" name="Shape 7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387" y="833903"/>
            <a:ext cx="211450" cy="21854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Shape 736"/>
          <p:cNvSpPr txBox="1"/>
          <p:nvPr/>
        </p:nvSpPr>
        <p:spPr>
          <a:xfrm>
            <a:off x="4866175" y="398875"/>
            <a:ext cx="483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7</a:t>
            </a:r>
          </a:p>
        </p:txBody>
      </p:sp>
      <p:pic>
        <p:nvPicPr>
          <p:cNvPr descr="naturals.png" id="737" name="Shape 73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39862" y="564142"/>
            <a:ext cx="343950" cy="366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Front2_color.png" id="738" name="Shape 7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96600" y="377018"/>
            <a:ext cx="411423" cy="676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739" name="Shape 7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665" y="1949044"/>
            <a:ext cx="398476" cy="21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740" name="Shape 7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65424" y="1765849"/>
            <a:ext cx="633230" cy="579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741" name="Shape 7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7195" y="1668377"/>
            <a:ext cx="450228" cy="77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742" name="Shape 7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2076" y="1609325"/>
            <a:ext cx="513208" cy="774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43" name="Shape 7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9575" y="210189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744" name="Shape 7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6297" y="1815973"/>
            <a:ext cx="583297" cy="413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745" name="Shape 7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8702" y="1746120"/>
            <a:ext cx="838907" cy="553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46" name="Shape 7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7233" y="210189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747" name="Shape 7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28915" y="1609325"/>
            <a:ext cx="848718" cy="732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48" name="Shape 7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73633" y="210189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urals.png" id="749" name="Shape 74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27360" y="1756211"/>
            <a:ext cx="411424" cy="438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750" name="Shape 7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390" y="3145169"/>
            <a:ext cx="398476" cy="21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751" name="Shape 75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12149" y="2961974"/>
            <a:ext cx="633230" cy="579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752" name="Shape 7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1520" y="2864502"/>
            <a:ext cx="450228" cy="77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753" name="Shape 7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8801" y="2805450"/>
            <a:ext cx="513208" cy="774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54" name="Shape 7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6300" y="3298016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55" name="Shape 7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5358" y="3298016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56" name="Shape 7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0358" y="3298016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urals.png" id="757" name="Shape 75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12447" y="2973361"/>
            <a:ext cx="411424" cy="438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758" name="Shape 7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6915" y="4240194"/>
            <a:ext cx="398476" cy="21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759" name="Shape 75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82674" y="4056999"/>
            <a:ext cx="633230" cy="579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760" name="Shape 7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4445" y="3959527"/>
            <a:ext cx="450228" cy="77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761" name="Shape 7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9326" y="3900475"/>
            <a:ext cx="513208" cy="774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62" name="Shape 7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06825" y="439304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63" name="Shape 7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54483" y="439304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764" name="Shape 7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90883" y="439304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765" name="Shape 76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0375" y="1910264"/>
            <a:ext cx="411425" cy="377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766" name="Shape 76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54000" y="3145164"/>
            <a:ext cx="411425" cy="377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767" name="Shape 7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54000" y="4157789"/>
            <a:ext cx="411425" cy="37760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Shape 768"/>
          <p:cNvSpPr txBox="1"/>
          <p:nvPr/>
        </p:nvSpPr>
        <p:spPr>
          <a:xfrm>
            <a:off x="2573012" y="2843375"/>
            <a:ext cx="483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7</a:t>
            </a:r>
          </a:p>
        </p:txBody>
      </p:sp>
      <p:pic>
        <p:nvPicPr>
          <p:cNvPr descr="car.png" id="769" name="Shape 76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60452" y="4134839"/>
            <a:ext cx="614997" cy="423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Front2_color.png" id="770" name="Shape 77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347562" y="3858693"/>
            <a:ext cx="411423" cy="676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771" name="Shape 77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19862" y="3959527"/>
            <a:ext cx="583299" cy="548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772" name="Shape 7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79747" y="3967851"/>
            <a:ext cx="731117" cy="531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773" name="Shape 77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82960" y="2933026"/>
            <a:ext cx="565075" cy="531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774" name="Shape 77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5026" y="2967174"/>
            <a:ext cx="659516" cy="4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/>
          <p:nvPr>
            <p:ph type="title"/>
          </p:nvPr>
        </p:nvSpPr>
        <p:spPr>
          <a:xfrm>
            <a:off x="311700" y="153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Venn Diagrams</a:t>
            </a:r>
          </a:p>
        </p:txBody>
      </p:sp>
      <p:pic>
        <p:nvPicPr>
          <p:cNvPr descr="Screen Shot 2016-02-01 at 11.20.29 PM.png" id="780" name="Shape 7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619" y="1322800"/>
            <a:ext cx="741749" cy="7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Shape 781"/>
          <p:cNvSpPr/>
          <p:nvPr/>
        </p:nvSpPr>
        <p:spPr>
          <a:xfrm>
            <a:off x="2017525" y="1322800"/>
            <a:ext cx="3054300" cy="310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02-01 at 11.20.41 PM.png" id="782" name="Shape 782"/>
          <p:cNvPicPr preferRelativeResize="0"/>
          <p:nvPr/>
        </p:nvPicPr>
        <p:blipFill rotWithShape="1">
          <a:blip r:embed="rId4">
            <a:alphaModFix/>
          </a:blip>
          <a:srcRect b="0" l="5547" r="5556" t="0"/>
          <a:stretch/>
        </p:blipFill>
        <p:spPr>
          <a:xfrm>
            <a:off x="6533419" y="1322799"/>
            <a:ext cx="741749" cy="7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Shape 783"/>
          <p:cNvSpPr/>
          <p:nvPr/>
        </p:nvSpPr>
        <p:spPr>
          <a:xfrm>
            <a:off x="3846325" y="1322800"/>
            <a:ext cx="3054300" cy="310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1354050" y="1017650"/>
            <a:ext cx="6435900" cy="3763800"/>
          </a:xfrm>
          <a:prstGeom prst="rect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U.png" id="785" name="Shape 7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4399" y="1016075"/>
            <a:ext cx="817500" cy="9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/>
          <p:nvPr>
            <p:ph type="title"/>
          </p:nvPr>
        </p:nvSpPr>
        <p:spPr>
          <a:xfrm>
            <a:off x="311700" y="153250"/>
            <a:ext cx="45645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Venn Diagrams (Bob and Andy) </a:t>
            </a:r>
          </a:p>
        </p:txBody>
      </p:sp>
      <p:pic>
        <p:nvPicPr>
          <p:cNvPr descr="Screen Shot 2016-02-01 at 11.20.29 PM.png" id="791" name="Shape 7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619" y="1322800"/>
            <a:ext cx="741749" cy="72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2-01 at 11.20.41 PM.png" id="792" name="Shape 792"/>
          <p:cNvPicPr preferRelativeResize="0"/>
          <p:nvPr/>
        </p:nvPicPr>
        <p:blipFill rotWithShape="1">
          <a:blip r:embed="rId4">
            <a:alphaModFix/>
          </a:blip>
          <a:srcRect b="0" l="5547" r="5556" t="0"/>
          <a:stretch/>
        </p:blipFill>
        <p:spPr>
          <a:xfrm>
            <a:off x="6533419" y="1322799"/>
            <a:ext cx="741749" cy="7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Shape 793"/>
          <p:cNvSpPr/>
          <p:nvPr/>
        </p:nvSpPr>
        <p:spPr>
          <a:xfrm>
            <a:off x="1047025" y="1045125"/>
            <a:ext cx="6742800" cy="3763800"/>
          </a:xfrm>
          <a:prstGeom prst="rect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U.png" id="794" name="Shape 7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4399" y="1016075"/>
            <a:ext cx="817500" cy="91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yBox_color.png" id="795" name="Shape 7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4407" y="993699"/>
            <a:ext cx="1163666" cy="1093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MNK_color.png" id="796" name="Shape 7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5069" y="1394976"/>
            <a:ext cx="741750" cy="580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797" name="Shape 7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03050" y="2432717"/>
            <a:ext cx="755874" cy="747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798" name="Shape 7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13599" y="1680630"/>
            <a:ext cx="817500" cy="752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799" name="Shape 79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39767" y="1766471"/>
            <a:ext cx="652257" cy="5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800" name="Shape 8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85587" y="2346870"/>
            <a:ext cx="652250" cy="784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801" name="Shape 80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85600" y="3159096"/>
            <a:ext cx="606424" cy="72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802" name="Shape 80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63476" y="3250981"/>
            <a:ext cx="755875" cy="629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803" name="Shape 80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93874" y="1766477"/>
            <a:ext cx="817499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804" name="Shape 80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24096" y="2943267"/>
            <a:ext cx="755875" cy="656753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Shape 805"/>
          <p:cNvSpPr/>
          <p:nvPr/>
        </p:nvSpPr>
        <p:spPr>
          <a:xfrm>
            <a:off x="2017525" y="1322800"/>
            <a:ext cx="3054300" cy="310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layTeam_color.png" id="806" name="Shape 80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609624" y="1394978"/>
            <a:ext cx="741750" cy="580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y_color.png" id="807" name="Shape 80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654500" y="3749920"/>
            <a:ext cx="817499" cy="924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Front2_color.png" id="808" name="Shape 80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58534" y="3677435"/>
            <a:ext cx="606425" cy="997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ex1.png" id="809" name="Shape 80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49302" y="2405586"/>
            <a:ext cx="652249" cy="867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maBear_color.png" id="810" name="Shape 81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62599" y="2354162"/>
            <a:ext cx="741751" cy="769952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Shape 811"/>
          <p:cNvSpPr/>
          <p:nvPr/>
        </p:nvSpPr>
        <p:spPr>
          <a:xfrm>
            <a:off x="3820075" y="1289237"/>
            <a:ext cx="3054300" cy="310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/>
          <p:nvPr>
            <p:ph type="title"/>
          </p:nvPr>
        </p:nvSpPr>
        <p:spPr>
          <a:xfrm>
            <a:off x="311700" y="153250"/>
            <a:ext cx="3587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Venn Diagrams (Union) </a:t>
            </a:r>
          </a:p>
        </p:txBody>
      </p:sp>
      <p:pic>
        <p:nvPicPr>
          <p:cNvPr descr="AunionB.png" id="817" name="Shape 8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1200" y="94487"/>
            <a:ext cx="2329116" cy="918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ndia.png" id="818" name="Shape 8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936812"/>
            <a:ext cx="7182421" cy="3825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ndiaunion.png" id="819" name="Shape 8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" y="936812"/>
            <a:ext cx="7182421" cy="3825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intersectB.png" id="824" name="Shape 8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342" y="153250"/>
            <a:ext cx="2428031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Shape 825"/>
          <p:cNvSpPr txBox="1"/>
          <p:nvPr>
            <p:ph type="title"/>
          </p:nvPr>
        </p:nvSpPr>
        <p:spPr>
          <a:xfrm>
            <a:off x="311700" y="153250"/>
            <a:ext cx="46740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Venn Diagrams (Intersection) </a:t>
            </a:r>
          </a:p>
        </p:txBody>
      </p:sp>
      <p:pic>
        <p:nvPicPr>
          <p:cNvPr descr="venndia.png" id="826" name="Shape 8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954250"/>
            <a:ext cx="7292742" cy="388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ndiaintersection.png" id="827" name="Shape 8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" y="954250"/>
            <a:ext cx="7292742" cy="38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omplement.png" id="832" name="Shape 8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275" y="23487"/>
            <a:ext cx="1045199" cy="9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Shape 833"/>
          <p:cNvSpPr txBox="1"/>
          <p:nvPr>
            <p:ph type="title"/>
          </p:nvPr>
        </p:nvSpPr>
        <p:spPr>
          <a:xfrm>
            <a:off x="311700" y="153250"/>
            <a:ext cx="4385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Venn Diagrams (Complement) </a:t>
            </a:r>
          </a:p>
        </p:txBody>
      </p:sp>
      <p:pic>
        <p:nvPicPr>
          <p:cNvPr descr="vendiaA.png" id="834" name="Shape 8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0" y="1030450"/>
            <a:ext cx="5407297" cy="388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diaAcomplement.png" id="835" name="Shape 8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0" y="1030450"/>
            <a:ext cx="5407297" cy="38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ompintersectB.png" id="840" name="Shape 8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599" y="103624"/>
            <a:ext cx="3018774" cy="980999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Shape 841"/>
          <p:cNvSpPr txBox="1"/>
          <p:nvPr>
            <p:ph type="title"/>
          </p:nvPr>
        </p:nvSpPr>
        <p:spPr>
          <a:xfrm>
            <a:off x="311700" y="153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Venn Diagrams (All Together) </a:t>
            </a:r>
          </a:p>
        </p:txBody>
      </p:sp>
      <p:pic>
        <p:nvPicPr>
          <p:cNvPr descr="venndia.png" id="842" name="Shape 8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1030450"/>
            <a:ext cx="7292742" cy="388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ndiaAcompinterB.png" id="843" name="Shape 8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" y="1030450"/>
            <a:ext cx="7292742" cy="38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g2_try2_rob.png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12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sp>
        <p:nvSpPr>
          <p:cNvPr id="849" name="Shape 849"/>
          <p:cNvSpPr txBox="1"/>
          <p:nvPr>
            <p:ph idx="1" type="body"/>
          </p:nvPr>
        </p:nvSpPr>
        <p:spPr>
          <a:xfrm>
            <a:off x="311700" y="1234075"/>
            <a:ext cx="8520600" cy="51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Shade in the indicated sets in a Venn Diagram for the following:</a:t>
            </a:r>
          </a:p>
        </p:txBody>
      </p:sp>
      <p:pic>
        <p:nvPicPr>
          <p:cNvPr descr="Screen Shot 2016-12-28 at 1.19.23 PM.png" id="850" name="Shape 8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275" y="1961314"/>
            <a:ext cx="411425" cy="377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work.png" id="851" name="Shape 8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9699" y="1744975"/>
            <a:ext cx="3094225" cy="324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852" name="Shape 8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275" y="2721989"/>
            <a:ext cx="411425" cy="377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853" name="Shape 8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325" y="3592339"/>
            <a:ext cx="411425" cy="377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854" name="Shape 8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325" y="4392889"/>
            <a:ext cx="411425" cy="377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ge_3_10x8in_2-01.pn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912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ge_4_10x8in_2-01.png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2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Now back to our regularly scheduled programming...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292850"/>
            <a:ext cx="51288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set?    (from Wikipedia)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Definition:</a:t>
            </a:r>
            <a:r>
              <a:rPr lang="en"/>
              <a:t> A </a:t>
            </a:r>
            <a:r>
              <a:rPr b="1" lang="en"/>
              <a:t>set</a:t>
            </a:r>
            <a:r>
              <a:rPr lang="en"/>
              <a:t> is a well-defined collection of distinct objects. The objects that make up a set (also known as the </a:t>
            </a:r>
            <a:r>
              <a:rPr b="1" lang="en"/>
              <a:t>elements</a:t>
            </a:r>
            <a:r>
              <a:rPr lang="en"/>
              <a:t> or members of a set) can be </a:t>
            </a:r>
            <a:r>
              <a:rPr i="1" lang="en"/>
              <a:t>anything</a:t>
            </a:r>
            <a:r>
              <a:rPr lang="en"/>
              <a:t>: numbers, people, letter of the alphabet, other sets, and so on.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One of the founders of set theory Georg Cantor, gave the following definition: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“A set is a gathering into a whole of definite, distinct objects of our perception or of our thought-which are called elements of the set.”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